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Canva Sans" panose="020B0604020202020204" charset="0"/>
      <p:regular r:id="rId12"/>
    </p:embeddedFont>
    <p:embeddedFont>
      <p:font typeface="Canva Sans Bold" panose="020B0604020202020204" charset="0"/>
      <p:regular r:id="rId13"/>
    </p:embeddedFont>
    <p:embeddedFont>
      <p:font typeface="Times New Roman Bold" panose="02020803070505020304" pitchFamily="18"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864"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4.svg"/><Relationship Id="rId7"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3" Type="http://schemas.openxmlformats.org/officeDocument/2006/relationships/image" Target="../media/image15.svg"/><Relationship Id="rId18" Type="http://schemas.openxmlformats.org/officeDocument/2006/relationships/image" Target="../media/image20.png"/><Relationship Id="rId26" Type="http://schemas.openxmlformats.org/officeDocument/2006/relationships/image" Target="../media/image28.png"/><Relationship Id="rId39" Type="http://schemas.openxmlformats.org/officeDocument/2006/relationships/image" Target="../media/image41.svg"/><Relationship Id="rId21" Type="http://schemas.openxmlformats.org/officeDocument/2006/relationships/image" Target="../media/image23.svg"/><Relationship Id="rId34" Type="http://schemas.openxmlformats.org/officeDocument/2006/relationships/image" Target="../media/image36.png"/><Relationship Id="rId42" Type="http://schemas.openxmlformats.org/officeDocument/2006/relationships/image" Target="../media/image44.png"/><Relationship Id="rId47"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3.png"/><Relationship Id="rId16" Type="http://schemas.openxmlformats.org/officeDocument/2006/relationships/image" Target="../media/image18.png"/><Relationship Id="rId29"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13.svg"/><Relationship Id="rId24" Type="http://schemas.openxmlformats.org/officeDocument/2006/relationships/image" Target="../media/image26.png"/><Relationship Id="rId32" Type="http://schemas.openxmlformats.org/officeDocument/2006/relationships/image" Target="../media/image34.png"/><Relationship Id="rId37" Type="http://schemas.openxmlformats.org/officeDocument/2006/relationships/image" Target="../media/image39.svg"/><Relationship Id="rId40" Type="http://schemas.openxmlformats.org/officeDocument/2006/relationships/image" Target="../media/image42.png"/><Relationship Id="rId45" Type="http://schemas.openxmlformats.org/officeDocument/2006/relationships/image" Target="../media/image47.png"/><Relationship Id="rId5" Type="http://schemas.openxmlformats.org/officeDocument/2006/relationships/image" Target="../media/image1.png"/><Relationship Id="rId15" Type="http://schemas.openxmlformats.org/officeDocument/2006/relationships/image" Target="../media/image17.svg"/><Relationship Id="rId23" Type="http://schemas.openxmlformats.org/officeDocument/2006/relationships/image" Target="../media/image25.sv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png"/><Relationship Id="rId19" Type="http://schemas.openxmlformats.org/officeDocument/2006/relationships/image" Target="../media/image21.svg"/><Relationship Id="rId31" Type="http://schemas.openxmlformats.org/officeDocument/2006/relationships/image" Target="../media/image33.svg"/><Relationship Id="rId44" Type="http://schemas.openxmlformats.org/officeDocument/2006/relationships/image" Target="../media/image46.png"/><Relationship Id="rId4" Type="http://schemas.openxmlformats.org/officeDocument/2006/relationships/image" Target="../media/image5.png"/><Relationship Id="rId9" Type="http://schemas.openxmlformats.org/officeDocument/2006/relationships/image" Target="../media/image11.sv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svg"/><Relationship Id="rId30" Type="http://schemas.openxmlformats.org/officeDocument/2006/relationships/image" Target="../media/image32.png"/><Relationship Id="rId35" Type="http://schemas.openxmlformats.org/officeDocument/2006/relationships/image" Target="../media/image37.svg"/><Relationship Id="rId43" Type="http://schemas.openxmlformats.org/officeDocument/2006/relationships/image" Target="../media/image45.svg"/><Relationship Id="rId8" Type="http://schemas.openxmlformats.org/officeDocument/2006/relationships/image" Target="../media/image10.png"/><Relationship Id="rId3" Type="http://schemas.openxmlformats.org/officeDocument/2006/relationships/image" Target="../media/image4.svg"/><Relationship Id="rId12" Type="http://schemas.openxmlformats.org/officeDocument/2006/relationships/image" Target="../media/image14.png"/><Relationship Id="rId17" Type="http://schemas.openxmlformats.org/officeDocument/2006/relationships/image" Target="../media/image19.svg"/><Relationship Id="rId25" Type="http://schemas.openxmlformats.org/officeDocument/2006/relationships/image" Target="../media/image27.svg"/><Relationship Id="rId33" Type="http://schemas.openxmlformats.org/officeDocument/2006/relationships/image" Target="../media/image35.svg"/><Relationship Id="rId38" Type="http://schemas.openxmlformats.org/officeDocument/2006/relationships/image" Target="../media/image40.png"/><Relationship Id="rId46" Type="http://schemas.openxmlformats.org/officeDocument/2006/relationships/image" Target="../media/image48.svg"/><Relationship Id="rId20" Type="http://schemas.openxmlformats.org/officeDocument/2006/relationships/image" Target="../media/image22.png"/><Relationship Id="rId41" Type="http://schemas.openxmlformats.org/officeDocument/2006/relationships/image" Target="../media/image43.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402882" y="1386831"/>
            <a:ext cx="3767019" cy="7513339"/>
            <a:chOff x="0" y="0"/>
            <a:chExt cx="5022691" cy="10017785"/>
          </a:xfrm>
        </p:grpSpPr>
        <p:sp>
          <p:nvSpPr>
            <p:cNvPr id="3" name="Freeform 3"/>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2">
                <a:extLst>
                  <a:ext uri="{96DAC541-7B7A-43D3-8B79-37D633B846F1}">
                    <asvg:svgBlip xmlns:asvg="http://schemas.microsoft.com/office/drawing/2016/SVG/main" r:embed="rId3"/>
                  </a:ext>
                </a:extLst>
              </a:blip>
              <a:stretch>
                <a:fillRect/>
              </a:stretch>
            </a:blipFill>
          </p:spPr>
        </p:sp>
      </p:grpSp>
      <p:grpSp>
        <p:nvGrpSpPr>
          <p:cNvPr id="5" name="Group 5"/>
          <p:cNvGrpSpPr/>
          <p:nvPr/>
        </p:nvGrpSpPr>
        <p:grpSpPr>
          <a:xfrm rot="-4254761">
            <a:off x="9776701" y="3820758"/>
            <a:ext cx="9609403" cy="9594028"/>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7" name="Group 7"/>
          <p:cNvGrpSpPr/>
          <p:nvPr/>
        </p:nvGrpSpPr>
        <p:grpSpPr>
          <a:xfrm>
            <a:off x="-90088" y="0"/>
            <a:ext cx="18468177" cy="704850"/>
            <a:chOff x="0" y="0"/>
            <a:chExt cx="6186311" cy="236105"/>
          </a:xfrm>
        </p:grpSpPr>
        <p:sp>
          <p:nvSpPr>
            <p:cNvPr id="8" name="Freeform 8"/>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9" name="Group 9"/>
          <p:cNvGrpSpPr/>
          <p:nvPr/>
        </p:nvGrpSpPr>
        <p:grpSpPr>
          <a:xfrm>
            <a:off x="3855085" y="1932738"/>
            <a:ext cx="13404215" cy="5269454"/>
            <a:chOff x="0" y="0"/>
            <a:chExt cx="17872287" cy="7025938"/>
          </a:xfrm>
        </p:grpSpPr>
        <p:sp>
          <p:nvSpPr>
            <p:cNvPr id="10" name="Freeform 10"/>
            <p:cNvSpPr/>
            <p:nvPr/>
          </p:nvSpPr>
          <p:spPr>
            <a:xfrm>
              <a:off x="0" y="1144331"/>
              <a:ext cx="17872287" cy="5881607"/>
            </a:xfrm>
            <a:custGeom>
              <a:avLst/>
              <a:gdLst/>
              <a:ahLst/>
              <a:cxnLst/>
              <a:rect l="l" t="t" r="r" b="b"/>
              <a:pathLst>
                <a:path w="17872287" h="5881607">
                  <a:moveTo>
                    <a:pt x="0" y="0"/>
                  </a:moveTo>
                  <a:lnTo>
                    <a:pt x="17872287" y="0"/>
                  </a:lnTo>
                  <a:lnTo>
                    <a:pt x="17872287" y="5881607"/>
                  </a:lnTo>
                  <a:lnTo>
                    <a:pt x="0" y="588160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11" name="Freeform 11"/>
            <p:cNvSpPr/>
            <p:nvPr/>
          </p:nvSpPr>
          <p:spPr>
            <a:xfrm rot="1026145">
              <a:off x="455419" y="787632"/>
              <a:ext cx="5518296" cy="1075560"/>
            </a:xfrm>
            <a:custGeom>
              <a:avLst/>
              <a:gdLst/>
              <a:ahLst/>
              <a:cxnLst/>
              <a:rect l="l" t="t" r="r" b="b"/>
              <a:pathLst>
                <a:path w="5518296" h="1075560">
                  <a:moveTo>
                    <a:pt x="0" y="0"/>
                  </a:moveTo>
                  <a:lnTo>
                    <a:pt x="5518296" y="0"/>
                  </a:lnTo>
                  <a:lnTo>
                    <a:pt x="5518296" y="1075560"/>
                  </a:lnTo>
                  <a:lnTo>
                    <a:pt x="0" y="1075560"/>
                  </a:lnTo>
                  <a:lnTo>
                    <a:pt x="0" y="0"/>
                  </a:lnTo>
                  <a:close/>
                </a:path>
              </a:pathLst>
            </a:custGeom>
            <a:blipFill>
              <a:blip r:embed="rId6"/>
              <a:stretch>
                <a:fillRect t="-4256" b="-4256"/>
              </a:stretch>
            </a:blipFill>
          </p:spPr>
        </p:sp>
      </p:grpSp>
      <p:grpSp>
        <p:nvGrpSpPr>
          <p:cNvPr id="12" name="Group 12"/>
          <p:cNvGrpSpPr/>
          <p:nvPr/>
        </p:nvGrpSpPr>
        <p:grpSpPr>
          <a:xfrm>
            <a:off x="8476943" y="2508562"/>
            <a:ext cx="12208919" cy="12218421"/>
            <a:chOff x="0" y="0"/>
            <a:chExt cx="16278559" cy="16291228"/>
          </a:xfrm>
        </p:grpSpPr>
        <p:grpSp>
          <p:nvGrpSpPr>
            <p:cNvPr id="13" name="Group 13"/>
            <p:cNvGrpSpPr/>
            <p:nvPr/>
          </p:nvGrpSpPr>
          <p:grpSpPr>
            <a:xfrm rot="-4254761">
              <a:off x="1733011" y="1749595"/>
              <a:ext cx="12812537" cy="12792037"/>
              <a:chOff x="0" y="0"/>
              <a:chExt cx="6350000" cy="6339840"/>
            </a:xfrm>
          </p:grpSpPr>
          <p:sp>
            <p:nvSpPr>
              <p:cNvPr id="14" name="Freeform 14"/>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sp>
          <p:nvSpPr>
            <p:cNvPr id="15" name="Freeform 15"/>
            <p:cNvSpPr/>
            <p:nvPr/>
          </p:nvSpPr>
          <p:spPr>
            <a:xfrm rot="-1529444">
              <a:off x="5405778" y="7792857"/>
              <a:ext cx="7631918" cy="1919845"/>
            </a:xfrm>
            <a:custGeom>
              <a:avLst/>
              <a:gdLst/>
              <a:ahLst/>
              <a:cxnLst/>
              <a:rect l="l" t="t" r="r" b="b"/>
              <a:pathLst>
                <a:path w="7631918" h="1919845">
                  <a:moveTo>
                    <a:pt x="0" y="0"/>
                  </a:moveTo>
                  <a:lnTo>
                    <a:pt x="7631919" y="0"/>
                  </a:lnTo>
                  <a:lnTo>
                    <a:pt x="7631919" y="1919845"/>
                  </a:lnTo>
                  <a:lnTo>
                    <a:pt x="0" y="1919845"/>
                  </a:lnTo>
                  <a:lnTo>
                    <a:pt x="0" y="0"/>
                  </a:lnTo>
                  <a:close/>
                </a:path>
              </a:pathLst>
            </a:custGeom>
            <a:blipFill>
              <a:blip r:embed="rId7"/>
              <a:stretch>
                <a:fillRect l="-4622" t="-96580" r="-8972" b="-57427"/>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9776701" y="3820758"/>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0" y="1216023"/>
            <a:ext cx="16739026" cy="1747519"/>
          </a:xfrm>
          <a:prstGeom prst="rect">
            <a:avLst/>
          </a:prstGeom>
        </p:spPr>
        <p:txBody>
          <a:bodyPr lIns="0" tIns="0" rIns="0" bIns="0" rtlCol="0" anchor="t">
            <a:spAutoFit/>
          </a:bodyPr>
          <a:lstStyle/>
          <a:p>
            <a:pPr algn="ctr">
              <a:lnSpc>
                <a:spcPts val="12880"/>
              </a:lnSpc>
            </a:pPr>
            <a:r>
              <a:rPr lang="en-US" sz="9200" b="1">
                <a:solidFill>
                  <a:srgbClr val="000000"/>
                </a:solidFill>
                <a:latin typeface="Times New Roman Bold"/>
                <a:ea typeface="Times New Roman Bold"/>
                <a:cs typeface="Times New Roman Bold"/>
                <a:sym typeface="Times New Roman Bold"/>
              </a:rPr>
              <a:t>Interface of Microsoft Power BI?</a:t>
            </a:r>
          </a:p>
        </p:txBody>
      </p:sp>
      <p:grpSp>
        <p:nvGrpSpPr>
          <p:cNvPr id="10" name="Group 10"/>
          <p:cNvGrpSpPr/>
          <p:nvPr/>
        </p:nvGrpSpPr>
        <p:grpSpPr>
          <a:xfrm rot="-10800000">
            <a:off x="-1383338" y="6964535"/>
            <a:ext cx="3767019" cy="7513339"/>
            <a:chOff x="0" y="0"/>
            <a:chExt cx="5022691" cy="10017785"/>
          </a:xfrm>
        </p:grpSpPr>
        <p:sp>
          <p:nvSpPr>
            <p:cNvPr id="11" name="Freeform 11"/>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9776701" y="3820758"/>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849593" y="1216023"/>
            <a:ext cx="14606796" cy="1517275"/>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Times New Roman Bold"/>
                <a:ea typeface="Times New Roman Bold"/>
                <a:cs typeface="Times New Roman Bold"/>
                <a:sym typeface="Times New Roman Bold"/>
              </a:rPr>
              <a:t>What is Microsoft Power BI?</a:t>
            </a:r>
          </a:p>
        </p:txBody>
      </p:sp>
      <p:sp>
        <p:nvSpPr>
          <p:cNvPr id="10" name="TextBox 10"/>
          <p:cNvSpPr txBox="1"/>
          <p:nvPr/>
        </p:nvSpPr>
        <p:spPr>
          <a:xfrm>
            <a:off x="1542273" y="2951558"/>
            <a:ext cx="14784814" cy="2990434"/>
          </a:xfrm>
          <a:prstGeom prst="rect">
            <a:avLst/>
          </a:prstGeom>
        </p:spPr>
        <p:txBody>
          <a:bodyPr lIns="0" tIns="0" rIns="0" bIns="0" rtlCol="0" anchor="t">
            <a:spAutoFit/>
          </a:bodyPr>
          <a:lstStyle/>
          <a:p>
            <a:pPr algn="just">
              <a:lnSpc>
                <a:spcPts val="5797"/>
              </a:lnSpc>
            </a:pPr>
            <a:r>
              <a:rPr lang="en-US" sz="4141" b="1">
                <a:solidFill>
                  <a:srgbClr val="231F20"/>
                </a:solidFill>
                <a:latin typeface="Times New Roman Bold"/>
                <a:ea typeface="Times New Roman Bold"/>
                <a:cs typeface="Times New Roman Bold"/>
                <a:sym typeface="Times New Roman Bold"/>
              </a:rPr>
              <a:t>Microsoft Power BI is a business intelligence platform or tool that helps users visualize and analyze data, turning it into actionable insights. It converts data from different sources to build interactive dashboards and Business Intelligence reports.</a:t>
            </a:r>
          </a:p>
        </p:txBody>
      </p:sp>
      <p:grpSp>
        <p:nvGrpSpPr>
          <p:cNvPr id="11" name="Group 11"/>
          <p:cNvGrpSpPr/>
          <p:nvPr/>
        </p:nvGrpSpPr>
        <p:grpSpPr>
          <a:xfrm rot="-10800000">
            <a:off x="-1383338" y="6964535"/>
            <a:ext cx="3767019" cy="7513339"/>
            <a:chOff x="0" y="0"/>
            <a:chExt cx="5022691" cy="10017785"/>
          </a:xfrm>
        </p:grpSpPr>
        <p:sp>
          <p:nvSpPr>
            <p:cNvPr id="12" name="Freeform 12"/>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9776701" y="3820758"/>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grpSp>
        <p:nvGrpSpPr>
          <p:cNvPr id="9" name="Group 9"/>
          <p:cNvGrpSpPr/>
          <p:nvPr/>
        </p:nvGrpSpPr>
        <p:grpSpPr>
          <a:xfrm rot="-10800000">
            <a:off x="-1383338" y="6964535"/>
            <a:ext cx="3767019" cy="7513339"/>
            <a:chOff x="0" y="0"/>
            <a:chExt cx="5022691" cy="10017785"/>
          </a:xfrm>
        </p:grpSpPr>
        <p:sp>
          <p:nvSpPr>
            <p:cNvPr id="10" name="Freeform 10"/>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2" name="Freeform 12"/>
          <p:cNvSpPr/>
          <p:nvPr/>
        </p:nvSpPr>
        <p:spPr>
          <a:xfrm>
            <a:off x="715515" y="2510446"/>
            <a:ext cx="8767627" cy="5266109"/>
          </a:xfrm>
          <a:custGeom>
            <a:avLst/>
            <a:gdLst/>
            <a:ahLst/>
            <a:cxnLst/>
            <a:rect l="l" t="t" r="r" b="b"/>
            <a:pathLst>
              <a:path w="8767627" h="5266109">
                <a:moveTo>
                  <a:pt x="0" y="0"/>
                </a:moveTo>
                <a:lnTo>
                  <a:pt x="8767627" y="0"/>
                </a:lnTo>
                <a:lnTo>
                  <a:pt x="8767627" y="5266108"/>
                </a:lnTo>
                <a:lnTo>
                  <a:pt x="0" y="5266108"/>
                </a:lnTo>
                <a:lnTo>
                  <a:pt x="0" y="0"/>
                </a:lnTo>
                <a:close/>
              </a:path>
            </a:pathLst>
          </a:custGeom>
          <a:blipFill>
            <a:blip r:embed="rId7"/>
            <a:stretch>
              <a:fillRect l="-37866" r="-4423" b="-24965"/>
            </a:stretch>
          </a:blipFill>
        </p:spPr>
      </p:sp>
      <p:sp>
        <p:nvSpPr>
          <p:cNvPr id="13" name="Freeform 13"/>
          <p:cNvSpPr/>
          <p:nvPr/>
        </p:nvSpPr>
        <p:spPr>
          <a:xfrm>
            <a:off x="9668382" y="2510446"/>
            <a:ext cx="7904103" cy="5266109"/>
          </a:xfrm>
          <a:custGeom>
            <a:avLst/>
            <a:gdLst/>
            <a:ahLst/>
            <a:cxnLst/>
            <a:rect l="l" t="t" r="r" b="b"/>
            <a:pathLst>
              <a:path w="7904103" h="5266109">
                <a:moveTo>
                  <a:pt x="0" y="0"/>
                </a:moveTo>
                <a:lnTo>
                  <a:pt x="7904103" y="0"/>
                </a:lnTo>
                <a:lnTo>
                  <a:pt x="7904103" y="5266108"/>
                </a:lnTo>
                <a:lnTo>
                  <a:pt x="0" y="5266108"/>
                </a:lnTo>
                <a:lnTo>
                  <a:pt x="0" y="0"/>
                </a:lnTo>
                <a:close/>
              </a:path>
            </a:pathLst>
          </a:custGeom>
          <a:blipFill>
            <a:blip r:embed="rId8"/>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10290274" y="4185079"/>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181429" y="1349373"/>
            <a:ext cx="15466219" cy="1083932"/>
          </a:xfrm>
          <a:prstGeom prst="rect">
            <a:avLst/>
          </a:prstGeom>
        </p:spPr>
        <p:txBody>
          <a:bodyPr lIns="0" tIns="0" rIns="0" bIns="0" rtlCol="0" anchor="t">
            <a:spAutoFit/>
          </a:bodyPr>
          <a:lstStyle/>
          <a:p>
            <a:pPr algn="ctr">
              <a:lnSpc>
                <a:spcPts val="7980"/>
              </a:lnSpc>
            </a:pPr>
            <a:r>
              <a:rPr lang="en-US" sz="5700" b="1">
                <a:solidFill>
                  <a:srgbClr val="000000"/>
                </a:solidFill>
                <a:latin typeface="Times New Roman Bold"/>
                <a:ea typeface="Times New Roman Bold"/>
                <a:cs typeface="Times New Roman Bold"/>
                <a:sym typeface="Times New Roman Bold"/>
              </a:rPr>
              <a:t>🔍 Why Power BI? কেন Excel বা Google Sheet নয়?</a:t>
            </a:r>
          </a:p>
        </p:txBody>
      </p:sp>
      <p:grpSp>
        <p:nvGrpSpPr>
          <p:cNvPr id="10" name="Group 10"/>
          <p:cNvGrpSpPr/>
          <p:nvPr/>
        </p:nvGrpSpPr>
        <p:grpSpPr>
          <a:xfrm rot="-10800000">
            <a:off x="-1383338" y="6964535"/>
            <a:ext cx="3767019" cy="7513339"/>
            <a:chOff x="0" y="0"/>
            <a:chExt cx="5022691" cy="10017785"/>
          </a:xfrm>
        </p:grpSpPr>
        <p:sp>
          <p:nvSpPr>
            <p:cNvPr id="11" name="Freeform 11"/>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3" name="TextBox 13"/>
          <p:cNvSpPr txBox="1"/>
          <p:nvPr/>
        </p:nvSpPr>
        <p:spPr>
          <a:xfrm>
            <a:off x="500171" y="2806207"/>
            <a:ext cx="16759129" cy="2980690"/>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 1. Visualization Power</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Power BI মূলত Data Visualization এর জন্য ডিজাইন করা।</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সুন্দর, ইন্টার‍্যাকটিভ, এবং প্রফেশনাল Dashboard তৈরি করা যায় কয়েক ক্লিকে।</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Excel বা Google Sheet-এ chart থাকে, কিন্তু সেগুলো limited ও manual। Power BI-তে dynamic ও responsive.</a:t>
            </a:r>
          </a:p>
        </p:txBody>
      </p:sp>
      <p:sp>
        <p:nvSpPr>
          <p:cNvPr id="14" name="TextBox 14"/>
          <p:cNvSpPr txBox="1"/>
          <p:nvPr/>
        </p:nvSpPr>
        <p:spPr>
          <a:xfrm>
            <a:off x="500171" y="6158372"/>
            <a:ext cx="16759129" cy="2980690"/>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 2. Large Data Handling</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Power BI সহজেই millions of rows data হ্যান্ডেল করতে পারে।</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Excel বা Google Sheet সাধারণত ধীরে হয়ে যায় বড় ডেটাসেটে।</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Power BI Columnar storage model এবং compression ব্যবহার করে যা অনেক efficient.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10290274" y="4185079"/>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181429" y="1349373"/>
            <a:ext cx="15466219" cy="1083932"/>
          </a:xfrm>
          <a:prstGeom prst="rect">
            <a:avLst/>
          </a:prstGeom>
        </p:spPr>
        <p:txBody>
          <a:bodyPr lIns="0" tIns="0" rIns="0" bIns="0" rtlCol="0" anchor="t">
            <a:spAutoFit/>
          </a:bodyPr>
          <a:lstStyle/>
          <a:p>
            <a:pPr algn="ctr">
              <a:lnSpc>
                <a:spcPts val="7980"/>
              </a:lnSpc>
            </a:pPr>
            <a:r>
              <a:rPr lang="en-US" sz="5700" b="1">
                <a:solidFill>
                  <a:srgbClr val="000000"/>
                </a:solidFill>
                <a:latin typeface="Times New Roman Bold"/>
                <a:ea typeface="Times New Roman Bold"/>
                <a:cs typeface="Times New Roman Bold"/>
                <a:sym typeface="Times New Roman Bold"/>
              </a:rPr>
              <a:t>🔍 Why Power BI? কেন Excel বা Google Sheet নয়?</a:t>
            </a:r>
          </a:p>
        </p:txBody>
      </p:sp>
      <p:grpSp>
        <p:nvGrpSpPr>
          <p:cNvPr id="10" name="Group 10"/>
          <p:cNvGrpSpPr/>
          <p:nvPr/>
        </p:nvGrpSpPr>
        <p:grpSpPr>
          <a:xfrm rot="-10800000">
            <a:off x="-1383338" y="6964535"/>
            <a:ext cx="3767019" cy="7513339"/>
            <a:chOff x="0" y="0"/>
            <a:chExt cx="5022691" cy="10017785"/>
          </a:xfrm>
        </p:grpSpPr>
        <p:sp>
          <p:nvSpPr>
            <p:cNvPr id="11" name="Freeform 11"/>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3" name="TextBox 13"/>
          <p:cNvSpPr txBox="1"/>
          <p:nvPr/>
        </p:nvSpPr>
        <p:spPr>
          <a:xfrm>
            <a:off x="500171" y="2806207"/>
            <a:ext cx="16759129" cy="2980690"/>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3. Data Modeling &amp; Relationships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Power BI তে multiple table-এর সাথে relationship build করে data model বানানো যায়।</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Excel এ VLOOKUP, INDEX-MATCH লাগে, কিন্তু Power BI তে drag &amp; drop relationship.</a:t>
            </a:r>
          </a:p>
        </p:txBody>
      </p:sp>
      <p:sp>
        <p:nvSpPr>
          <p:cNvPr id="14" name="TextBox 14"/>
          <p:cNvSpPr txBox="1"/>
          <p:nvPr/>
        </p:nvSpPr>
        <p:spPr>
          <a:xfrm>
            <a:off x="500171" y="6158372"/>
            <a:ext cx="16759129" cy="23806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 4. Automation &amp; Refresh</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Power BI তে ডেটা auto refresh করা যায় নির্দিষ্ট সময় পরপর।</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Excel বা Google Sheet-এ অনেক কাজই manually করতে হয়।</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Power BI Gateway দিয়ে লাইভ ডেটা কানেক্ট করা যায়।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10321400" y="5094724"/>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181429" y="1349373"/>
            <a:ext cx="15466219" cy="1083932"/>
          </a:xfrm>
          <a:prstGeom prst="rect">
            <a:avLst/>
          </a:prstGeom>
        </p:spPr>
        <p:txBody>
          <a:bodyPr lIns="0" tIns="0" rIns="0" bIns="0" rtlCol="0" anchor="t">
            <a:spAutoFit/>
          </a:bodyPr>
          <a:lstStyle/>
          <a:p>
            <a:pPr algn="ctr">
              <a:lnSpc>
                <a:spcPts val="7980"/>
              </a:lnSpc>
            </a:pPr>
            <a:r>
              <a:rPr lang="en-US" sz="5700" b="1">
                <a:solidFill>
                  <a:srgbClr val="000000"/>
                </a:solidFill>
                <a:latin typeface="Times New Roman Bold"/>
                <a:ea typeface="Times New Roman Bold"/>
                <a:cs typeface="Times New Roman Bold"/>
                <a:sym typeface="Times New Roman Bold"/>
              </a:rPr>
              <a:t>🔍 Why Power BI? কেন Excel বা Google Sheet নয়?</a:t>
            </a:r>
          </a:p>
        </p:txBody>
      </p:sp>
      <p:grpSp>
        <p:nvGrpSpPr>
          <p:cNvPr id="10" name="Group 10"/>
          <p:cNvGrpSpPr/>
          <p:nvPr/>
        </p:nvGrpSpPr>
        <p:grpSpPr>
          <a:xfrm rot="-10800000">
            <a:off x="-1383338" y="6622153"/>
            <a:ext cx="3767019" cy="7513339"/>
            <a:chOff x="0" y="0"/>
            <a:chExt cx="5022691" cy="10017785"/>
          </a:xfrm>
        </p:grpSpPr>
        <p:sp>
          <p:nvSpPr>
            <p:cNvPr id="11" name="Freeform 11"/>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3" name="TextBox 13"/>
          <p:cNvSpPr txBox="1"/>
          <p:nvPr/>
        </p:nvSpPr>
        <p:spPr>
          <a:xfrm>
            <a:off x="500171" y="2463826"/>
            <a:ext cx="16759129" cy="23806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5. DAX (Data Analysis Expressions)</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Power BI তে আছে DAX language, যা Excel-এর formula থেকেও বেশি powerful.</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Complex measures, time intelligence, running totals, YOY growth—all in a few lines.</a:t>
            </a:r>
          </a:p>
        </p:txBody>
      </p:sp>
      <p:sp>
        <p:nvSpPr>
          <p:cNvPr id="14" name="TextBox 14"/>
          <p:cNvSpPr txBox="1"/>
          <p:nvPr/>
        </p:nvSpPr>
        <p:spPr>
          <a:xfrm>
            <a:off x="500171" y="5111141"/>
            <a:ext cx="17584635" cy="1780540"/>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 6. Sharing &amp; Collaboration</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Power BI dashboards সহজে publish করে ওয়েবে বা Mobile App-এ দেখা যায়।</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Excel বা Google Sheet-এর sharing limited &amp; less user-friendly in business context.</a:t>
            </a:r>
          </a:p>
        </p:txBody>
      </p:sp>
      <p:sp>
        <p:nvSpPr>
          <p:cNvPr id="15" name="TextBox 15"/>
          <p:cNvSpPr txBox="1"/>
          <p:nvPr/>
        </p:nvSpPr>
        <p:spPr>
          <a:xfrm>
            <a:off x="500171" y="7263156"/>
            <a:ext cx="17877917" cy="2380615"/>
          </a:xfrm>
          <a:prstGeom prst="rect">
            <a:avLst/>
          </a:prstGeom>
        </p:spPr>
        <p:txBody>
          <a:bodyPr lIns="0" tIns="0" rIns="0" bIns="0" rtlCol="0" anchor="t">
            <a:spAutoFit/>
          </a:bodyPr>
          <a:lstStyle/>
          <a:p>
            <a:pPr algn="l">
              <a:lnSpc>
                <a:spcPts val="4759"/>
              </a:lnSpc>
            </a:pPr>
            <a:r>
              <a:rPr lang="en-US" sz="3399" b="1">
                <a:solidFill>
                  <a:srgbClr val="000000"/>
                </a:solidFill>
                <a:latin typeface="Canva Sans Bold"/>
                <a:ea typeface="Canva Sans Bold"/>
                <a:cs typeface="Canva Sans Bold"/>
                <a:sym typeface="Canva Sans Bold"/>
              </a:rPr>
              <a:t>7. Security &amp; Access Control</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Power BI তে Row-Level Security (RLS) দিয়ে user অনুযায়ী ডেটা access control করা যায়।</a:t>
            </a:r>
          </a:p>
          <a:p>
            <a:pPr marL="734059" lvl="1" indent="-367030" algn="l">
              <a:lnSpc>
                <a:spcPts val="4759"/>
              </a:lnSpc>
              <a:buFont typeface="Arial"/>
              <a:buChar char="•"/>
            </a:pPr>
            <a:r>
              <a:rPr lang="en-US" sz="3399">
                <a:solidFill>
                  <a:srgbClr val="000000"/>
                </a:solidFill>
                <a:latin typeface="Canva Sans"/>
                <a:ea typeface="Canva Sans"/>
                <a:cs typeface="Canva Sans"/>
                <a:sym typeface="Canva Sans"/>
              </a:rPr>
              <a:t> Excel এ আলাদা আলাদা ফাইল বানাতে হয় বা password দিতে হয়।</a:t>
            </a:r>
          </a:p>
          <a:p>
            <a:pPr algn="l">
              <a:lnSpc>
                <a:spcPts val="4759"/>
              </a:lnSpc>
            </a:pPr>
            <a:endParaRPr lang="en-US" sz="3399">
              <a:solidFill>
                <a:srgbClr val="000000"/>
              </a:solidFill>
              <a:latin typeface="Canva Sans"/>
              <a:ea typeface="Canva Sans"/>
              <a:cs typeface="Canva Sans"/>
              <a:sym typeface="Canv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a:off x="-90088" y="0"/>
            <a:ext cx="18468177" cy="704850"/>
            <a:chOff x="0" y="0"/>
            <a:chExt cx="6186311" cy="236105"/>
          </a:xfrm>
        </p:grpSpPr>
        <p:sp>
          <p:nvSpPr>
            <p:cNvPr id="3" name="Freeform 3"/>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4" name="Group 4"/>
          <p:cNvGrpSpPr/>
          <p:nvPr/>
        </p:nvGrpSpPr>
        <p:grpSpPr>
          <a:xfrm>
            <a:off x="-1241736" y="294415"/>
            <a:ext cx="20620152" cy="13128058"/>
            <a:chOff x="0" y="158156"/>
            <a:chExt cx="27493537" cy="17504078"/>
          </a:xfrm>
        </p:grpSpPr>
        <p:sp>
          <p:nvSpPr>
            <p:cNvPr id="5" name="Freeform 5"/>
            <p:cNvSpPr/>
            <p:nvPr/>
          </p:nvSpPr>
          <p:spPr>
            <a:xfrm>
              <a:off x="22179977"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6" name="Freeform 6"/>
            <p:cNvSpPr/>
            <p:nvPr/>
          </p:nvSpPr>
          <p:spPr>
            <a:xfrm rot="1026145">
              <a:off x="22271425" y="158156"/>
              <a:ext cx="1108071" cy="215972"/>
            </a:xfrm>
            <a:custGeom>
              <a:avLst/>
              <a:gdLst/>
              <a:ahLst/>
              <a:cxnLst/>
              <a:rect l="l" t="t" r="r" b="b"/>
              <a:pathLst>
                <a:path w="1108071" h="215972">
                  <a:moveTo>
                    <a:pt x="0" y="0"/>
                  </a:moveTo>
                  <a:lnTo>
                    <a:pt x="1108070" y="0"/>
                  </a:lnTo>
                  <a:lnTo>
                    <a:pt x="1108070" y="215972"/>
                  </a:lnTo>
                  <a:lnTo>
                    <a:pt x="0" y="215972"/>
                  </a:lnTo>
                  <a:lnTo>
                    <a:pt x="0" y="0"/>
                  </a:lnTo>
                  <a:close/>
                </a:path>
              </a:pathLst>
            </a:custGeom>
            <a:blipFill>
              <a:blip r:embed="rId4"/>
              <a:stretch>
                <a:fillRect t="-4256" b="-4256"/>
              </a:stretch>
            </a:blipFill>
          </p:spPr>
        </p:sp>
        <p:sp>
          <p:nvSpPr>
            <p:cNvPr id="7" name="Freeform 7"/>
            <p:cNvSpPr/>
            <p:nvPr/>
          </p:nvSpPr>
          <p:spPr>
            <a:xfrm flipV="1">
              <a:off x="0" y="9141672"/>
              <a:ext cx="5022691" cy="5022691"/>
            </a:xfrm>
            <a:custGeom>
              <a:avLst/>
              <a:gdLst/>
              <a:ahLst/>
              <a:cxnLst/>
              <a:rect l="l" t="t" r="r" b="b"/>
              <a:pathLst>
                <a:path w="5022691" h="5022691">
                  <a:moveTo>
                    <a:pt x="0" y="5022691"/>
                  </a:moveTo>
                  <a:lnTo>
                    <a:pt x="5022691" y="5022691"/>
                  </a:lnTo>
                  <a:lnTo>
                    <a:pt x="5022691" y="0"/>
                  </a:lnTo>
                  <a:lnTo>
                    <a:pt x="0" y="0"/>
                  </a:lnTo>
                  <a:lnTo>
                    <a:pt x="0" y="5022691"/>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3776720" y="3044077"/>
              <a:ext cx="885752" cy="934831"/>
            </a:xfrm>
            <a:custGeom>
              <a:avLst/>
              <a:gdLst/>
              <a:ahLst/>
              <a:cxnLst/>
              <a:rect l="l" t="t" r="r" b="b"/>
              <a:pathLst>
                <a:path w="885752" h="934831">
                  <a:moveTo>
                    <a:pt x="0" y="0"/>
                  </a:moveTo>
                  <a:lnTo>
                    <a:pt x="885752" y="0"/>
                  </a:lnTo>
                  <a:lnTo>
                    <a:pt x="885752" y="934831"/>
                  </a:lnTo>
                  <a:lnTo>
                    <a:pt x="0" y="934831"/>
                  </a:lnTo>
                  <a:lnTo>
                    <a:pt x="0" y="0"/>
                  </a:lnTo>
                  <a:close/>
                </a:path>
              </a:pathLst>
            </a:custGeom>
            <a:blipFill>
              <a:blip r:embed="rId7"/>
              <a:stretch>
                <a:fillRect/>
              </a:stretch>
            </a:blipFill>
          </p:spPr>
        </p:sp>
        <p:sp>
          <p:nvSpPr>
            <p:cNvPr id="9" name="Freeform 9"/>
            <p:cNvSpPr/>
            <p:nvPr/>
          </p:nvSpPr>
          <p:spPr>
            <a:xfrm>
              <a:off x="3776720" y="4360431"/>
              <a:ext cx="934831" cy="934831"/>
            </a:xfrm>
            <a:custGeom>
              <a:avLst/>
              <a:gdLst/>
              <a:ahLst/>
              <a:cxnLst/>
              <a:rect l="l" t="t" r="r" b="b"/>
              <a:pathLst>
                <a:path w="934831" h="934831">
                  <a:moveTo>
                    <a:pt x="0" y="0"/>
                  </a:moveTo>
                  <a:lnTo>
                    <a:pt x="934831" y="0"/>
                  </a:lnTo>
                  <a:lnTo>
                    <a:pt x="934831" y="934831"/>
                  </a:lnTo>
                  <a:lnTo>
                    <a:pt x="0" y="9348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3976828" y="5066610"/>
              <a:ext cx="534615" cy="70958"/>
            </a:xfrm>
            <a:custGeom>
              <a:avLst/>
              <a:gdLst/>
              <a:ahLst/>
              <a:cxnLst/>
              <a:rect l="l" t="t" r="r" b="b"/>
              <a:pathLst>
                <a:path w="534615" h="70958">
                  <a:moveTo>
                    <a:pt x="0" y="0"/>
                  </a:moveTo>
                  <a:lnTo>
                    <a:pt x="534615" y="0"/>
                  </a:lnTo>
                  <a:lnTo>
                    <a:pt x="534615" y="70958"/>
                  </a:lnTo>
                  <a:lnTo>
                    <a:pt x="0" y="7095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5114801" y="3044077"/>
              <a:ext cx="934831" cy="934831"/>
            </a:xfrm>
            <a:custGeom>
              <a:avLst/>
              <a:gdLst/>
              <a:ahLst/>
              <a:cxnLst/>
              <a:rect l="l" t="t" r="r" b="b"/>
              <a:pathLst>
                <a:path w="934831" h="934831">
                  <a:moveTo>
                    <a:pt x="0" y="0"/>
                  </a:moveTo>
                  <a:lnTo>
                    <a:pt x="934831" y="0"/>
                  </a:lnTo>
                  <a:lnTo>
                    <a:pt x="934831" y="934831"/>
                  </a:lnTo>
                  <a:lnTo>
                    <a:pt x="0" y="93483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3558779" y="2862974"/>
              <a:ext cx="2943181" cy="2943181"/>
            </a:xfrm>
            <a:custGeom>
              <a:avLst/>
              <a:gdLst/>
              <a:ahLst/>
              <a:cxnLst/>
              <a:rect l="l" t="t" r="r" b="b"/>
              <a:pathLst>
                <a:path w="2943181" h="2943181">
                  <a:moveTo>
                    <a:pt x="0" y="0"/>
                  </a:moveTo>
                  <a:lnTo>
                    <a:pt x="2943181" y="0"/>
                  </a:lnTo>
                  <a:lnTo>
                    <a:pt x="2943181" y="2943181"/>
                  </a:lnTo>
                  <a:lnTo>
                    <a:pt x="0" y="29431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4914798" y="4360431"/>
              <a:ext cx="913934" cy="969691"/>
            </a:xfrm>
            <a:custGeom>
              <a:avLst/>
              <a:gdLst/>
              <a:ahLst/>
              <a:cxnLst/>
              <a:rect l="l" t="t" r="r" b="b"/>
              <a:pathLst>
                <a:path w="913934" h="969691">
                  <a:moveTo>
                    <a:pt x="0" y="0"/>
                  </a:moveTo>
                  <a:lnTo>
                    <a:pt x="913933" y="0"/>
                  </a:lnTo>
                  <a:lnTo>
                    <a:pt x="913933" y="969691"/>
                  </a:lnTo>
                  <a:lnTo>
                    <a:pt x="0" y="96969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TextBox 14"/>
            <p:cNvSpPr txBox="1"/>
            <p:nvPr/>
          </p:nvSpPr>
          <p:spPr>
            <a:xfrm>
              <a:off x="4914798" y="5301547"/>
              <a:ext cx="1395598" cy="231224"/>
            </a:xfrm>
            <a:prstGeom prst="rect">
              <a:avLst/>
            </a:prstGeom>
          </p:spPr>
          <p:txBody>
            <a:bodyPr lIns="0" tIns="0" rIns="0" bIns="0" rtlCol="0" anchor="t">
              <a:spAutoFit/>
            </a:bodyPr>
            <a:lstStyle/>
            <a:p>
              <a:pPr algn="ctr">
                <a:lnSpc>
                  <a:spcPts val="1408"/>
                </a:lnSpc>
              </a:pPr>
              <a:r>
                <a:rPr lang="en-US" sz="1005">
                  <a:solidFill>
                    <a:srgbClr val="000000"/>
                  </a:solidFill>
                  <a:latin typeface="Canva Sans"/>
                  <a:ea typeface="Canva Sans"/>
                  <a:cs typeface="Canva Sans"/>
                  <a:sym typeface="Canva Sans"/>
                </a:rPr>
                <a:t>Other Databases</a:t>
              </a:r>
            </a:p>
          </p:txBody>
        </p:sp>
        <p:sp>
          <p:nvSpPr>
            <p:cNvPr id="15" name="Freeform 15"/>
            <p:cNvSpPr/>
            <p:nvPr/>
          </p:nvSpPr>
          <p:spPr>
            <a:xfrm>
              <a:off x="3931630" y="6194110"/>
              <a:ext cx="901006" cy="1003906"/>
            </a:xfrm>
            <a:custGeom>
              <a:avLst/>
              <a:gdLst/>
              <a:ahLst/>
              <a:cxnLst/>
              <a:rect l="l" t="t" r="r" b="b"/>
              <a:pathLst>
                <a:path w="901006" h="1003906">
                  <a:moveTo>
                    <a:pt x="0" y="0"/>
                  </a:moveTo>
                  <a:lnTo>
                    <a:pt x="901006" y="0"/>
                  </a:lnTo>
                  <a:lnTo>
                    <a:pt x="901006" y="1003906"/>
                  </a:lnTo>
                  <a:lnTo>
                    <a:pt x="0" y="100390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6" name="Freeform 16"/>
            <p:cNvSpPr/>
            <p:nvPr/>
          </p:nvSpPr>
          <p:spPr>
            <a:xfrm>
              <a:off x="5071088" y="6194110"/>
              <a:ext cx="937397" cy="1003906"/>
            </a:xfrm>
            <a:custGeom>
              <a:avLst/>
              <a:gdLst/>
              <a:ahLst/>
              <a:cxnLst/>
              <a:rect l="l" t="t" r="r" b="b"/>
              <a:pathLst>
                <a:path w="937397" h="1003906">
                  <a:moveTo>
                    <a:pt x="0" y="0"/>
                  </a:moveTo>
                  <a:lnTo>
                    <a:pt x="937398" y="0"/>
                  </a:lnTo>
                  <a:lnTo>
                    <a:pt x="937398" y="1003906"/>
                  </a:lnTo>
                  <a:lnTo>
                    <a:pt x="0" y="100390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7" name="Freeform 17"/>
            <p:cNvSpPr/>
            <p:nvPr/>
          </p:nvSpPr>
          <p:spPr>
            <a:xfrm>
              <a:off x="4089208" y="7384058"/>
              <a:ext cx="941162" cy="1003906"/>
            </a:xfrm>
            <a:custGeom>
              <a:avLst/>
              <a:gdLst/>
              <a:ahLst/>
              <a:cxnLst/>
              <a:rect l="l" t="t" r="r" b="b"/>
              <a:pathLst>
                <a:path w="941162" h="1003906">
                  <a:moveTo>
                    <a:pt x="0" y="0"/>
                  </a:moveTo>
                  <a:lnTo>
                    <a:pt x="941162" y="0"/>
                  </a:lnTo>
                  <a:lnTo>
                    <a:pt x="941162" y="1003907"/>
                  </a:lnTo>
                  <a:lnTo>
                    <a:pt x="0" y="1003907"/>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8" name="Freeform 18"/>
            <p:cNvSpPr/>
            <p:nvPr/>
          </p:nvSpPr>
          <p:spPr>
            <a:xfrm>
              <a:off x="3558779" y="5912468"/>
              <a:ext cx="2943181" cy="2943181"/>
            </a:xfrm>
            <a:custGeom>
              <a:avLst/>
              <a:gdLst/>
              <a:ahLst/>
              <a:cxnLst/>
              <a:rect l="l" t="t" r="r" b="b"/>
              <a:pathLst>
                <a:path w="2943181" h="2943181">
                  <a:moveTo>
                    <a:pt x="0" y="0"/>
                  </a:moveTo>
                  <a:lnTo>
                    <a:pt x="2943181" y="0"/>
                  </a:lnTo>
                  <a:lnTo>
                    <a:pt x="2943181" y="2943181"/>
                  </a:lnTo>
                  <a:lnTo>
                    <a:pt x="0" y="294318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9" name="Freeform 19"/>
            <p:cNvSpPr/>
            <p:nvPr/>
          </p:nvSpPr>
          <p:spPr>
            <a:xfrm>
              <a:off x="5336951" y="7384058"/>
              <a:ext cx="803125" cy="1003906"/>
            </a:xfrm>
            <a:custGeom>
              <a:avLst/>
              <a:gdLst/>
              <a:ahLst/>
              <a:cxnLst/>
              <a:rect l="l" t="t" r="r" b="b"/>
              <a:pathLst>
                <a:path w="803125" h="1003906">
                  <a:moveTo>
                    <a:pt x="0" y="0"/>
                  </a:moveTo>
                  <a:lnTo>
                    <a:pt x="803125" y="0"/>
                  </a:lnTo>
                  <a:lnTo>
                    <a:pt x="803125" y="1003907"/>
                  </a:lnTo>
                  <a:lnTo>
                    <a:pt x="0" y="1003907"/>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20" name="TextBox 20"/>
            <p:cNvSpPr txBox="1"/>
            <p:nvPr/>
          </p:nvSpPr>
          <p:spPr>
            <a:xfrm>
              <a:off x="5412567" y="7572748"/>
              <a:ext cx="397475" cy="152580"/>
            </a:xfrm>
            <a:prstGeom prst="rect">
              <a:avLst/>
            </a:prstGeom>
          </p:spPr>
          <p:txBody>
            <a:bodyPr lIns="0" tIns="0" rIns="0" bIns="0" rtlCol="0" anchor="t">
              <a:spAutoFit/>
            </a:bodyPr>
            <a:lstStyle/>
            <a:p>
              <a:pPr algn="ctr">
                <a:lnSpc>
                  <a:spcPts val="986"/>
                </a:lnSpc>
              </a:pPr>
              <a:r>
                <a:rPr lang="en-US" sz="704" b="1">
                  <a:solidFill>
                    <a:srgbClr val="000000"/>
                  </a:solidFill>
                  <a:latin typeface="Canva Sans Bold"/>
                  <a:ea typeface="Canva Sans Bold"/>
                  <a:cs typeface="Canva Sans Bold"/>
                  <a:sym typeface="Canva Sans Bold"/>
                </a:rPr>
                <a:t>Others</a:t>
              </a:r>
            </a:p>
          </p:txBody>
        </p:sp>
        <p:sp>
          <p:nvSpPr>
            <p:cNvPr id="21" name="Freeform 21"/>
            <p:cNvSpPr/>
            <p:nvPr/>
          </p:nvSpPr>
          <p:spPr>
            <a:xfrm rot="5400000">
              <a:off x="1118433" y="5119555"/>
              <a:ext cx="3401180" cy="1479513"/>
            </a:xfrm>
            <a:custGeom>
              <a:avLst/>
              <a:gdLst/>
              <a:ahLst/>
              <a:cxnLst/>
              <a:rect l="l" t="t" r="r" b="b"/>
              <a:pathLst>
                <a:path w="3401180" h="1479513">
                  <a:moveTo>
                    <a:pt x="0" y="0"/>
                  </a:moveTo>
                  <a:lnTo>
                    <a:pt x="3401180" y="0"/>
                  </a:lnTo>
                  <a:lnTo>
                    <a:pt x="3401180" y="1479513"/>
                  </a:lnTo>
                  <a:lnTo>
                    <a:pt x="0" y="1479513"/>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22" name="TextBox 22"/>
            <p:cNvSpPr txBox="1"/>
            <p:nvPr/>
          </p:nvSpPr>
          <p:spPr>
            <a:xfrm rot="5400000">
              <a:off x="1011094" y="5541326"/>
              <a:ext cx="3190447" cy="635971"/>
            </a:xfrm>
            <a:prstGeom prst="rect">
              <a:avLst/>
            </a:prstGeom>
          </p:spPr>
          <p:txBody>
            <a:bodyPr lIns="0" tIns="0" rIns="0" bIns="0" rtlCol="0" anchor="t">
              <a:spAutoFit/>
            </a:bodyPr>
            <a:lstStyle/>
            <a:p>
              <a:pPr marL="0" lvl="0" indent="0" algn="ctr">
                <a:lnSpc>
                  <a:spcPts val="4073"/>
                </a:lnSpc>
                <a:spcBef>
                  <a:spcPct val="0"/>
                </a:spcBef>
              </a:pPr>
              <a:r>
                <a:rPr lang="en-US" sz="2909" b="1">
                  <a:solidFill>
                    <a:srgbClr val="000000"/>
                  </a:solidFill>
                  <a:latin typeface="Canva Sans Bold"/>
                  <a:ea typeface="Canva Sans Bold"/>
                  <a:cs typeface="Canva Sans Bold"/>
                  <a:sym typeface="Canva Sans Bold"/>
                </a:rPr>
                <a:t>Data Sources</a:t>
              </a:r>
            </a:p>
          </p:txBody>
        </p:sp>
        <p:sp>
          <p:nvSpPr>
            <p:cNvPr id="23" name="Freeform 23"/>
            <p:cNvSpPr/>
            <p:nvPr/>
          </p:nvSpPr>
          <p:spPr>
            <a:xfrm>
              <a:off x="6501960" y="5191914"/>
              <a:ext cx="2533631" cy="1266816"/>
            </a:xfrm>
            <a:custGeom>
              <a:avLst/>
              <a:gdLst/>
              <a:ahLst/>
              <a:cxnLst/>
              <a:rect l="l" t="t" r="r" b="b"/>
              <a:pathLst>
                <a:path w="2533631" h="1266816">
                  <a:moveTo>
                    <a:pt x="0" y="0"/>
                  </a:moveTo>
                  <a:lnTo>
                    <a:pt x="2533631" y="0"/>
                  </a:lnTo>
                  <a:lnTo>
                    <a:pt x="2533631" y="1266815"/>
                  </a:lnTo>
                  <a:lnTo>
                    <a:pt x="0" y="1266815"/>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4" name="Freeform 24"/>
            <p:cNvSpPr/>
            <p:nvPr/>
          </p:nvSpPr>
          <p:spPr>
            <a:xfrm>
              <a:off x="9052553" y="4229020"/>
              <a:ext cx="3192604" cy="3192604"/>
            </a:xfrm>
            <a:custGeom>
              <a:avLst/>
              <a:gdLst/>
              <a:ahLst/>
              <a:cxnLst/>
              <a:rect l="l" t="t" r="r" b="b"/>
              <a:pathLst>
                <a:path w="3192604" h="3192604">
                  <a:moveTo>
                    <a:pt x="0" y="0"/>
                  </a:moveTo>
                  <a:lnTo>
                    <a:pt x="3192604" y="0"/>
                  </a:lnTo>
                  <a:lnTo>
                    <a:pt x="3192604" y="3192603"/>
                  </a:lnTo>
                  <a:lnTo>
                    <a:pt x="0" y="3192603"/>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25" name="Freeform 25"/>
            <p:cNvSpPr/>
            <p:nvPr/>
          </p:nvSpPr>
          <p:spPr>
            <a:xfrm>
              <a:off x="9864250" y="5332128"/>
              <a:ext cx="1569209" cy="1691870"/>
            </a:xfrm>
            <a:custGeom>
              <a:avLst/>
              <a:gdLst/>
              <a:ahLst/>
              <a:cxnLst/>
              <a:rect l="l" t="t" r="r" b="b"/>
              <a:pathLst>
                <a:path w="1569209" h="1691870">
                  <a:moveTo>
                    <a:pt x="0" y="0"/>
                  </a:moveTo>
                  <a:lnTo>
                    <a:pt x="1569210" y="0"/>
                  </a:lnTo>
                  <a:lnTo>
                    <a:pt x="1569210" y="1691870"/>
                  </a:lnTo>
                  <a:lnTo>
                    <a:pt x="0" y="1691870"/>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26" name="Freeform 26"/>
            <p:cNvSpPr/>
            <p:nvPr/>
          </p:nvSpPr>
          <p:spPr>
            <a:xfrm>
              <a:off x="12262119" y="5459977"/>
              <a:ext cx="1541484" cy="770742"/>
            </a:xfrm>
            <a:custGeom>
              <a:avLst/>
              <a:gdLst/>
              <a:ahLst/>
              <a:cxnLst/>
              <a:rect l="l" t="t" r="r" b="b"/>
              <a:pathLst>
                <a:path w="1541484" h="770742">
                  <a:moveTo>
                    <a:pt x="0" y="0"/>
                  </a:moveTo>
                  <a:lnTo>
                    <a:pt x="1541483" y="0"/>
                  </a:lnTo>
                  <a:lnTo>
                    <a:pt x="1541483" y="770742"/>
                  </a:lnTo>
                  <a:lnTo>
                    <a:pt x="0" y="77074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27" name="Freeform 27"/>
            <p:cNvSpPr/>
            <p:nvPr/>
          </p:nvSpPr>
          <p:spPr>
            <a:xfrm>
              <a:off x="13530862" y="3286609"/>
              <a:ext cx="3686778" cy="3663735"/>
            </a:xfrm>
            <a:custGeom>
              <a:avLst/>
              <a:gdLst/>
              <a:ahLst/>
              <a:cxnLst/>
              <a:rect l="l" t="t" r="r" b="b"/>
              <a:pathLst>
                <a:path w="3686778" h="3663735">
                  <a:moveTo>
                    <a:pt x="0" y="0"/>
                  </a:moveTo>
                  <a:lnTo>
                    <a:pt x="3686777" y="0"/>
                  </a:lnTo>
                  <a:lnTo>
                    <a:pt x="3686777" y="3663735"/>
                  </a:lnTo>
                  <a:lnTo>
                    <a:pt x="0" y="3663735"/>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8" name="TextBox 28"/>
            <p:cNvSpPr txBox="1"/>
            <p:nvPr/>
          </p:nvSpPr>
          <p:spPr>
            <a:xfrm>
              <a:off x="6600432" y="4924019"/>
              <a:ext cx="1737945" cy="643339"/>
            </a:xfrm>
            <a:prstGeom prst="rect">
              <a:avLst/>
            </a:prstGeom>
          </p:spPr>
          <p:txBody>
            <a:bodyPr wrap="square" lIns="0" tIns="0" rIns="0" bIns="0" rtlCol="0" anchor="t">
              <a:spAutoFit/>
            </a:bodyPr>
            <a:lstStyle/>
            <a:p>
              <a:pPr algn="ctr">
                <a:lnSpc>
                  <a:spcPts val="4106"/>
                </a:lnSpc>
              </a:pPr>
              <a:r>
                <a:rPr lang="en-US" sz="2933" b="1" dirty="0">
                  <a:solidFill>
                    <a:srgbClr val="000000"/>
                  </a:solidFill>
                  <a:latin typeface="Times New Roman Bold"/>
                  <a:ea typeface="Times New Roman Bold"/>
                  <a:cs typeface="Times New Roman Bold"/>
                  <a:sym typeface="Times New Roman Bold"/>
                </a:rPr>
                <a:t>Extract</a:t>
              </a:r>
            </a:p>
          </p:txBody>
        </p:sp>
        <p:sp>
          <p:nvSpPr>
            <p:cNvPr id="29" name="TextBox 29"/>
            <p:cNvSpPr txBox="1"/>
            <p:nvPr/>
          </p:nvSpPr>
          <p:spPr>
            <a:xfrm>
              <a:off x="9561912" y="4489996"/>
              <a:ext cx="2392656" cy="643339"/>
            </a:xfrm>
            <a:prstGeom prst="rect">
              <a:avLst/>
            </a:prstGeom>
          </p:spPr>
          <p:txBody>
            <a:bodyPr wrap="square" lIns="0" tIns="0" rIns="0" bIns="0" rtlCol="0" anchor="t">
              <a:spAutoFit/>
            </a:bodyPr>
            <a:lstStyle/>
            <a:p>
              <a:pPr algn="ctr">
                <a:lnSpc>
                  <a:spcPts val="4106"/>
                </a:lnSpc>
              </a:pPr>
              <a:r>
                <a:rPr lang="en-US" sz="2933" b="1" dirty="0">
                  <a:solidFill>
                    <a:srgbClr val="000000"/>
                  </a:solidFill>
                  <a:latin typeface="Times New Roman Bold"/>
                  <a:ea typeface="Times New Roman Bold"/>
                  <a:cs typeface="Times New Roman Bold"/>
                  <a:sym typeface="Times New Roman Bold"/>
                </a:rPr>
                <a:t>Transform</a:t>
              </a:r>
            </a:p>
          </p:txBody>
        </p:sp>
        <p:sp>
          <p:nvSpPr>
            <p:cNvPr id="30" name="TextBox 30"/>
            <p:cNvSpPr txBox="1"/>
            <p:nvPr/>
          </p:nvSpPr>
          <p:spPr>
            <a:xfrm>
              <a:off x="12245156" y="5117103"/>
              <a:ext cx="1125303" cy="643339"/>
            </a:xfrm>
            <a:prstGeom prst="rect">
              <a:avLst/>
            </a:prstGeom>
          </p:spPr>
          <p:txBody>
            <a:bodyPr wrap="square" lIns="0" tIns="0" rIns="0" bIns="0" rtlCol="0" anchor="t">
              <a:spAutoFit/>
            </a:bodyPr>
            <a:lstStyle/>
            <a:p>
              <a:pPr algn="ctr">
                <a:lnSpc>
                  <a:spcPts val="4106"/>
                </a:lnSpc>
              </a:pPr>
              <a:r>
                <a:rPr lang="en-US" sz="2933" b="1" dirty="0">
                  <a:solidFill>
                    <a:srgbClr val="000000"/>
                  </a:solidFill>
                  <a:latin typeface="Times New Roman Bold"/>
                  <a:ea typeface="Times New Roman Bold"/>
                  <a:cs typeface="Times New Roman Bold"/>
                  <a:sym typeface="Times New Roman Bold"/>
                </a:rPr>
                <a:t>Load</a:t>
              </a:r>
            </a:p>
          </p:txBody>
        </p:sp>
        <p:sp>
          <p:nvSpPr>
            <p:cNvPr id="31" name="TextBox 31"/>
            <p:cNvSpPr txBox="1"/>
            <p:nvPr/>
          </p:nvSpPr>
          <p:spPr>
            <a:xfrm>
              <a:off x="14064125" y="6766416"/>
              <a:ext cx="2551273" cy="512871"/>
            </a:xfrm>
            <a:prstGeom prst="rect">
              <a:avLst/>
            </a:prstGeom>
          </p:spPr>
          <p:txBody>
            <a:bodyPr lIns="0" tIns="0" rIns="0" bIns="0" rtlCol="0" anchor="t">
              <a:spAutoFit/>
            </a:bodyPr>
            <a:lstStyle/>
            <a:p>
              <a:pPr algn="ctr">
                <a:lnSpc>
                  <a:spcPts val="2918"/>
                </a:lnSpc>
              </a:pPr>
              <a:r>
                <a:rPr lang="en-US" sz="2084" b="1">
                  <a:solidFill>
                    <a:srgbClr val="000000"/>
                  </a:solidFill>
                  <a:latin typeface="Times New Roman Bold"/>
                  <a:ea typeface="Times New Roman Bold"/>
                  <a:cs typeface="Times New Roman Bold"/>
                  <a:sym typeface="Times New Roman Bold"/>
                </a:rPr>
                <a:t>Data WareHouse</a:t>
              </a:r>
            </a:p>
          </p:txBody>
        </p:sp>
        <p:sp>
          <p:nvSpPr>
            <p:cNvPr id="32" name="Freeform 32"/>
            <p:cNvSpPr/>
            <p:nvPr/>
          </p:nvSpPr>
          <p:spPr>
            <a:xfrm>
              <a:off x="16583850" y="5538267"/>
              <a:ext cx="1284178" cy="642089"/>
            </a:xfrm>
            <a:custGeom>
              <a:avLst/>
              <a:gdLst/>
              <a:ahLst/>
              <a:cxnLst/>
              <a:rect l="l" t="t" r="r" b="b"/>
              <a:pathLst>
                <a:path w="1284178" h="642089">
                  <a:moveTo>
                    <a:pt x="0" y="0"/>
                  </a:moveTo>
                  <a:lnTo>
                    <a:pt x="1284178" y="0"/>
                  </a:lnTo>
                  <a:lnTo>
                    <a:pt x="1284178" y="642089"/>
                  </a:lnTo>
                  <a:lnTo>
                    <a:pt x="0" y="64208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3" name="Freeform 33"/>
            <p:cNvSpPr/>
            <p:nvPr/>
          </p:nvSpPr>
          <p:spPr>
            <a:xfrm>
              <a:off x="17868028" y="3858994"/>
              <a:ext cx="3751631" cy="3751631"/>
            </a:xfrm>
            <a:custGeom>
              <a:avLst/>
              <a:gdLst/>
              <a:ahLst/>
              <a:cxnLst/>
              <a:rect l="l" t="t" r="r" b="b"/>
              <a:pathLst>
                <a:path w="3751631" h="3751631">
                  <a:moveTo>
                    <a:pt x="0" y="0"/>
                  </a:moveTo>
                  <a:lnTo>
                    <a:pt x="3751631" y="0"/>
                  </a:lnTo>
                  <a:lnTo>
                    <a:pt x="3751631" y="3751630"/>
                  </a:lnTo>
                  <a:lnTo>
                    <a:pt x="0" y="375163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4" name="Freeform 34"/>
            <p:cNvSpPr/>
            <p:nvPr/>
          </p:nvSpPr>
          <p:spPr>
            <a:xfrm>
              <a:off x="18842707" y="5859311"/>
              <a:ext cx="1936401" cy="1619315"/>
            </a:xfrm>
            <a:custGeom>
              <a:avLst/>
              <a:gdLst/>
              <a:ahLst/>
              <a:cxnLst/>
              <a:rect l="l" t="t" r="r" b="b"/>
              <a:pathLst>
                <a:path w="1936401" h="1619315">
                  <a:moveTo>
                    <a:pt x="0" y="0"/>
                  </a:moveTo>
                  <a:lnTo>
                    <a:pt x="1936401" y="0"/>
                  </a:lnTo>
                  <a:lnTo>
                    <a:pt x="1936401" y="1619316"/>
                  </a:lnTo>
                  <a:lnTo>
                    <a:pt x="0" y="1619316"/>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35" name="Freeform 35"/>
            <p:cNvSpPr/>
            <p:nvPr/>
          </p:nvSpPr>
          <p:spPr>
            <a:xfrm>
              <a:off x="18051864" y="4560717"/>
              <a:ext cx="1691980" cy="1298595"/>
            </a:xfrm>
            <a:custGeom>
              <a:avLst/>
              <a:gdLst/>
              <a:ahLst/>
              <a:cxnLst/>
              <a:rect l="l" t="t" r="r" b="b"/>
              <a:pathLst>
                <a:path w="1691980" h="1298595">
                  <a:moveTo>
                    <a:pt x="0" y="0"/>
                  </a:moveTo>
                  <a:lnTo>
                    <a:pt x="1691980" y="0"/>
                  </a:lnTo>
                  <a:lnTo>
                    <a:pt x="1691980" y="1298594"/>
                  </a:lnTo>
                  <a:lnTo>
                    <a:pt x="0" y="1298594"/>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36" name="Freeform 36"/>
            <p:cNvSpPr/>
            <p:nvPr/>
          </p:nvSpPr>
          <p:spPr>
            <a:xfrm>
              <a:off x="19998507" y="4560717"/>
              <a:ext cx="1333864" cy="1307186"/>
            </a:xfrm>
            <a:custGeom>
              <a:avLst/>
              <a:gdLst/>
              <a:ahLst/>
              <a:cxnLst/>
              <a:rect l="l" t="t" r="r" b="b"/>
              <a:pathLst>
                <a:path w="1333864" h="1307186">
                  <a:moveTo>
                    <a:pt x="0" y="0"/>
                  </a:moveTo>
                  <a:lnTo>
                    <a:pt x="1333864" y="0"/>
                  </a:lnTo>
                  <a:lnTo>
                    <a:pt x="1333864" y="1307186"/>
                  </a:lnTo>
                  <a:lnTo>
                    <a:pt x="0" y="1307186"/>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37" name="TextBox 37"/>
            <p:cNvSpPr txBox="1"/>
            <p:nvPr/>
          </p:nvSpPr>
          <p:spPr>
            <a:xfrm>
              <a:off x="17868028" y="3904955"/>
              <a:ext cx="3603582" cy="711965"/>
            </a:xfrm>
            <a:prstGeom prst="rect">
              <a:avLst/>
            </a:prstGeom>
          </p:spPr>
          <p:txBody>
            <a:bodyPr lIns="0" tIns="0" rIns="0" bIns="0" rtlCol="0" anchor="t">
              <a:spAutoFit/>
            </a:bodyPr>
            <a:lstStyle/>
            <a:p>
              <a:pPr algn="ctr">
                <a:lnSpc>
                  <a:spcPts val="4168"/>
                </a:lnSpc>
              </a:pPr>
              <a:r>
                <a:rPr lang="en-US" sz="2977" b="1">
                  <a:solidFill>
                    <a:srgbClr val="000000"/>
                  </a:solidFill>
                  <a:latin typeface="Times New Roman Bold"/>
                  <a:ea typeface="Times New Roman Bold"/>
                  <a:cs typeface="Times New Roman Bold"/>
                  <a:sym typeface="Times New Roman Bold"/>
                </a:rPr>
                <a:t>Visualization</a:t>
              </a:r>
            </a:p>
          </p:txBody>
        </p:sp>
        <p:sp>
          <p:nvSpPr>
            <p:cNvPr id="38" name="Freeform 38"/>
            <p:cNvSpPr/>
            <p:nvPr/>
          </p:nvSpPr>
          <p:spPr>
            <a:xfrm>
              <a:off x="21619659" y="5538267"/>
              <a:ext cx="1284178" cy="642089"/>
            </a:xfrm>
            <a:custGeom>
              <a:avLst/>
              <a:gdLst/>
              <a:ahLst/>
              <a:cxnLst/>
              <a:rect l="l" t="t" r="r" b="b"/>
              <a:pathLst>
                <a:path w="1284178" h="642089">
                  <a:moveTo>
                    <a:pt x="0" y="0"/>
                  </a:moveTo>
                  <a:lnTo>
                    <a:pt x="1284179" y="0"/>
                  </a:lnTo>
                  <a:lnTo>
                    <a:pt x="1284179" y="642089"/>
                  </a:lnTo>
                  <a:lnTo>
                    <a:pt x="0" y="642089"/>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39" name="Freeform 39"/>
            <p:cNvSpPr/>
            <p:nvPr/>
          </p:nvSpPr>
          <p:spPr>
            <a:xfrm>
              <a:off x="22903838" y="3383674"/>
              <a:ext cx="2610920" cy="4641636"/>
            </a:xfrm>
            <a:custGeom>
              <a:avLst/>
              <a:gdLst/>
              <a:ahLst/>
              <a:cxnLst/>
              <a:rect l="l" t="t" r="r" b="b"/>
              <a:pathLst>
                <a:path w="2610920" h="4641636">
                  <a:moveTo>
                    <a:pt x="0" y="0"/>
                  </a:moveTo>
                  <a:lnTo>
                    <a:pt x="2610920" y="0"/>
                  </a:lnTo>
                  <a:lnTo>
                    <a:pt x="2610920" y="4641636"/>
                  </a:lnTo>
                  <a:lnTo>
                    <a:pt x="0" y="4641636"/>
                  </a:lnTo>
                  <a:lnTo>
                    <a:pt x="0" y="0"/>
                  </a:lnTo>
                  <a:close/>
                </a:path>
              </a:pathLst>
            </a:custGeom>
            <a:blipFill>
              <a:blip r:embed="rId14">
                <a:extLst>
                  <a:ext uri="{96DAC541-7B7A-43D3-8B79-37D633B846F1}">
                    <asvg:svgBlip xmlns:asvg="http://schemas.microsoft.com/office/drawing/2016/SVG/main" r:embed="rId15"/>
                  </a:ext>
                </a:extLst>
              </a:blip>
              <a:stretch>
                <a:fillRect l="-38888" r="-38888"/>
              </a:stretch>
            </a:blipFill>
          </p:spPr>
        </p:sp>
        <p:sp>
          <p:nvSpPr>
            <p:cNvPr id="40" name="Freeform 40"/>
            <p:cNvSpPr/>
            <p:nvPr/>
          </p:nvSpPr>
          <p:spPr>
            <a:xfrm>
              <a:off x="22802566" y="3413991"/>
              <a:ext cx="202544" cy="4641636"/>
            </a:xfrm>
            <a:custGeom>
              <a:avLst/>
              <a:gdLst/>
              <a:ahLst/>
              <a:cxnLst/>
              <a:rect l="l" t="t" r="r" b="b"/>
              <a:pathLst>
                <a:path w="202544" h="4641636">
                  <a:moveTo>
                    <a:pt x="0" y="0"/>
                  </a:moveTo>
                  <a:lnTo>
                    <a:pt x="202544" y="0"/>
                  </a:lnTo>
                  <a:lnTo>
                    <a:pt x="202544" y="4641636"/>
                  </a:lnTo>
                  <a:lnTo>
                    <a:pt x="0" y="464163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41" name="TextBox 41"/>
            <p:cNvSpPr txBox="1"/>
            <p:nvPr/>
          </p:nvSpPr>
          <p:spPr>
            <a:xfrm>
              <a:off x="23362586" y="3471777"/>
              <a:ext cx="1974056" cy="1235709"/>
            </a:xfrm>
            <a:prstGeom prst="rect">
              <a:avLst/>
            </a:prstGeom>
          </p:spPr>
          <p:txBody>
            <a:bodyPr lIns="0" tIns="0" rIns="0" bIns="0" rtlCol="0" anchor="t">
              <a:spAutoFit/>
            </a:bodyPr>
            <a:lstStyle/>
            <a:p>
              <a:pPr algn="ctr">
                <a:lnSpc>
                  <a:spcPts val="3780"/>
                </a:lnSpc>
              </a:pPr>
              <a:r>
                <a:rPr lang="en-US" sz="2700" b="1">
                  <a:solidFill>
                    <a:srgbClr val="000000"/>
                  </a:solidFill>
                  <a:latin typeface="Canva Sans Bold"/>
                  <a:ea typeface="Canva Sans Bold"/>
                  <a:cs typeface="Canva Sans Bold"/>
                  <a:sym typeface="Canva Sans Bold"/>
                </a:rPr>
                <a:t>Business</a:t>
              </a:r>
            </a:p>
            <a:p>
              <a:pPr algn="ctr">
                <a:lnSpc>
                  <a:spcPts val="3780"/>
                </a:lnSpc>
              </a:pPr>
              <a:r>
                <a:rPr lang="en-US" sz="2700" b="1">
                  <a:solidFill>
                    <a:srgbClr val="000000"/>
                  </a:solidFill>
                  <a:latin typeface="Canva Sans Bold"/>
                  <a:ea typeface="Canva Sans Bold"/>
                  <a:cs typeface="Canva Sans Bold"/>
                  <a:sym typeface="Canva Sans Bold"/>
                </a:rPr>
                <a:t>User</a:t>
              </a:r>
            </a:p>
          </p:txBody>
        </p:sp>
        <p:sp>
          <p:nvSpPr>
            <p:cNvPr id="42" name="Freeform 42"/>
            <p:cNvSpPr/>
            <p:nvPr/>
          </p:nvSpPr>
          <p:spPr>
            <a:xfrm>
              <a:off x="25413486" y="3383674"/>
              <a:ext cx="202544" cy="4641636"/>
            </a:xfrm>
            <a:custGeom>
              <a:avLst/>
              <a:gdLst/>
              <a:ahLst/>
              <a:cxnLst/>
              <a:rect l="l" t="t" r="r" b="b"/>
              <a:pathLst>
                <a:path w="202544" h="4641636">
                  <a:moveTo>
                    <a:pt x="0" y="0"/>
                  </a:moveTo>
                  <a:lnTo>
                    <a:pt x="202544" y="0"/>
                  </a:lnTo>
                  <a:lnTo>
                    <a:pt x="202544" y="4641636"/>
                  </a:lnTo>
                  <a:lnTo>
                    <a:pt x="0" y="4641636"/>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43" name="Freeform 43"/>
            <p:cNvSpPr/>
            <p:nvPr/>
          </p:nvSpPr>
          <p:spPr>
            <a:xfrm>
              <a:off x="23295698" y="4640663"/>
              <a:ext cx="1880542" cy="1539694"/>
            </a:xfrm>
            <a:custGeom>
              <a:avLst/>
              <a:gdLst/>
              <a:ahLst/>
              <a:cxnLst/>
              <a:rect l="l" t="t" r="r" b="b"/>
              <a:pathLst>
                <a:path w="1880542" h="1539694">
                  <a:moveTo>
                    <a:pt x="0" y="0"/>
                  </a:moveTo>
                  <a:lnTo>
                    <a:pt x="1880541" y="0"/>
                  </a:lnTo>
                  <a:lnTo>
                    <a:pt x="1880541" y="1539693"/>
                  </a:lnTo>
                  <a:lnTo>
                    <a:pt x="0" y="1539693"/>
                  </a:lnTo>
                  <a:lnTo>
                    <a:pt x="0" y="0"/>
                  </a:lnTo>
                  <a:close/>
                </a:path>
              </a:pathLst>
            </a:custGeom>
            <a:blipFill>
              <a:blip r:embed="rId44"/>
              <a:stretch>
                <a:fillRect/>
              </a:stretch>
            </a:blipFill>
          </p:spPr>
        </p:sp>
        <p:sp>
          <p:nvSpPr>
            <p:cNvPr id="44" name="Freeform 44"/>
            <p:cNvSpPr/>
            <p:nvPr/>
          </p:nvSpPr>
          <p:spPr>
            <a:xfrm>
              <a:off x="23407204" y="6180356"/>
              <a:ext cx="1522573" cy="1586013"/>
            </a:xfrm>
            <a:custGeom>
              <a:avLst/>
              <a:gdLst/>
              <a:ahLst/>
              <a:cxnLst/>
              <a:rect l="l" t="t" r="r" b="b"/>
              <a:pathLst>
                <a:path w="1522573" h="1586013">
                  <a:moveTo>
                    <a:pt x="0" y="0"/>
                  </a:moveTo>
                  <a:lnTo>
                    <a:pt x="1522573" y="0"/>
                  </a:lnTo>
                  <a:lnTo>
                    <a:pt x="1522573" y="1586013"/>
                  </a:lnTo>
                  <a:lnTo>
                    <a:pt x="0" y="1586013"/>
                  </a:lnTo>
                  <a:lnTo>
                    <a:pt x="0" y="0"/>
                  </a:lnTo>
                  <a:close/>
                </a:path>
              </a:pathLst>
            </a:custGeom>
            <a:blipFill>
              <a:blip r:embed="rId45">
                <a:extLst>
                  <a:ext uri="{96DAC541-7B7A-43D3-8B79-37D633B846F1}">
                    <asvg:svgBlip xmlns:asvg="http://schemas.microsoft.com/office/drawing/2016/SVG/main" r:embed="rId46"/>
                  </a:ext>
                </a:extLst>
              </a:blip>
              <a:stretch>
                <a:fillRect/>
              </a:stretch>
            </a:blipFill>
          </p:spPr>
        </p:sp>
        <p:grpSp>
          <p:nvGrpSpPr>
            <p:cNvPr id="45" name="Group 45"/>
            <p:cNvGrpSpPr/>
            <p:nvPr/>
          </p:nvGrpSpPr>
          <p:grpSpPr>
            <a:xfrm rot="-4254761">
              <a:off x="14691250" y="4859947"/>
              <a:ext cx="12812537" cy="12792037"/>
              <a:chOff x="0" y="0"/>
              <a:chExt cx="6350000" cy="6339840"/>
            </a:xfrm>
          </p:grpSpPr>
          <p:sp>
            <p:nvSpPr>
              <p:cNvPr id="46" name="Freeform 4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sp>
          <p:nvSpPr>
            <p:cNvPr id="47" name="Freeform 47"/>
            <p:cNvSpPr/>
            <p:nvPr/>
          </p:nvSpPr>
          <p:spPr>
            <a:xfrm rot="-1529444">
              <a:off x="18364018" y="10903208"/>
              <a:ext cx="7631918" cy="1919845"/>
            </a:xfrm>
            <a:custGeom>
              <a:avLst/>
              <a:gdLst/>
              <a:ahLst/>
              <a:cxnLst/>
              <a:rect l="l" t="t" r="r" b="b"/>
              <a:pathLst>
                <a:path w="7631918" h="1919845">
                  <a:moveTo>
                    <a:pt x="0" y="0"/>
                  </a:moveTo>
                  <a:lnTo>
                    <a:pt x="7631918" y="0"/>
                  </a:lnTo>
                  <a:lnTo>
                    <a:pt x="7631918" y="1919845"/>
                  </a:lnTo>
                  <a:lnTo>
                    <a:pt x="0" y="1919845"/>
                  </a:lnTo>
                  <a:lnTo>
                    <a:pt x="0" y="0"/>
                  </a:lnTo>
                  <a:close/>
                </a:path>
              </a:pathLst>
            </a:custGeom>
            <a:blipFill>
              <a:blip r:embed="rId47"/>
              <a:stretch>
                <a:fillRect l="-4622" t="-96580" r="-8972" b="-57427"/>
              </a:stretch>
            </a:blipFill>
          </p:spPr>
        </p:sp>
        <p:sp>
          <p:nvSpPr>
            <p:cNvPr id="48" name="TextBox 48"/>
            <p:cNvSpPr txBox="1"/>
            <p:nvPr/>
          </p:nvSpPr>
          <p:spPr>
            <a:xfrm>
              <a:off x="2322543" y="364400"/>
              <a:ext cx="17421302" cy="2023033"/>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Times New Roman Bold"/>
                  <a:ea typeface="Times New Roman Bold"/>
                  <a:cs typeface="Times New Roman Bold"/>
                  <a:sym typeface="Times New Roman Bold"/>
                </a:rPr>
                <a:t>Power BI Architecture</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9776701" y="3820758"/>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grpSp>
        <p:nvGrpSpPr>
          <p:cNvPr id="9" name="Group 9"/>
          <p:cNvGrpSpPr/>
          <p:nvPr/>
        </p:nvGrpSpPr>
        <p:grpSpPr>
          <a:xfrm rot="-10800000">
            <a:off x="-1383338" y="6964535"/>
            <a:ext cx="3767019" cy="7513339"/>
            <a:chOff x="0" y="0"/>
            <a:chExt cx="5022691" cy="10017785"/>
          </a:xfrm>
        </p:grpSpPr>
        <p:sp>
          <p:nvSpPr>
            <p:cNvPr id="10" name="Freeform 10"/>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
        <p:nvSpPr>
          <p:cNvPr id="12" name="TextBox 12"/>
          <p:cNvSpPr txBox="1"/>
          <p:nvPr/>
        </p:nvSpPr>
        <p:spPr>
          <a:xfrm>
            <a:off x="500171" y="352425"/>
            <a:ext cx="9024829" cy="1517275"/>
          </a:xfrm>
          <a:prstGeom prst="rect">
            <a:avLst/>
          </a:prstGeom>
        </p:spPr>
        <p:txBody>
          <a:bodyPr wrap="square" lIns="0" tIns="0" rIns="0" bIns="0" rtlCol="0" anchor="t">
            <a:spAutoFit/>
          </a:bodyPr>
          <a:lstStyle/>
          <a:p>
            <a:pPr algn="ctr">
              <a:lnSpc>
                <a:spcPts val="12880"/>
              </a:lnSpc>
            </a:pPr>
            <a:r>
              <a:rPr lang="en-US" sz="9200" b="1" dirty="0">
                <a:solidFill>
                  <a:srgbClr val="000000"/>
                </a:solidFill>
                <a:latin typeface="Times New Roman Bold"/>
                <a:ea typeface="Times New Roman Bold"/>
                <a:cs typeface="Times New Roman Bold"/>
                <a:sym typeface="Times New Roman Bold"/>
              </a:rPr>
              <a:t>What is ETL?</a:t>
            </a:r>
          </a:p>
        </p:txBody>
      </p:sp>
      <p:sp>
        <p:nvSpPr>
          <p:cNvPr id="13" name="TextBox 13"/>
          <p:cNvSpPr txBox="1"/>
          <p:nvPr/>
        </p:nvSpPr>
        <p:spPr>
          <a:xfrm>
            <a:off x="1028700" y="1789614"/>
            <a:ext cx="16542533" cy="3723859"/>
          </a:xfrm>
          <a:prstGeom prst="rect">
            <a:avLst/>
          </a:prstGeom>
        </p:spPr>
        <p:txBody>
          <a:bodyPr lIns="0" tIns="0" rIns="0" bIns="0" rtlCol="0" anchor="t">
            <a:spAutoFit/>
          </a:bodyPr>
          <a:lstStyle/>
          <a:p>
            <a:pPr algn="just">
              <a:lnSpc>
                <a:spcPts val="5797"/>
              </a:lnSpc>
            </a:pPr>
            <a:r>
              <a:rPr lang="en-US" sz="4141" b="1">
                <a:solidFill>
                  <a:srgbClr val="231F20"/>
                </a:solidFill>
                <a:latin typeface="Times New Roman Bold"/>
                <a:ea typeface="Times New Roman Bold"/>
                <a:cs typeface="Times New Roman Bold"/>
                <a:sym typeface="Times New Roman Bold"/>
              </a:rPr>
              <a:t>ETL = Extract, Transform, Load</a:t>
            </a:r>
          </a:p>
          <a:p>
            <a:pPr marL="894126" lvl="1" indent="-447063" algn="just">
              <a:lnSpc>
                <a:spcPts val="5797"/>
              </a:lnSpc>
              <a:buFont typeface="Arial"/>
              <a:buChar char="•"/>
            </a:pPr>
            <a:r>
              <a:rPr lang="en-US" sz="4141">
                <a:solidFill>
                  <a:srgbClr val="231F20"/>
                </a:solidFill>
                <a:latin typeface="Times New Roman"/>
                <a:ea typeface="Times New Roman"/>
                <a:cs typeface="Times New Roman"/>
                <a:sym typeface="Times New Roman"/>
              </a:rPr>
              <a:t>এটি একটি ডেটা প্রসেসিং প্রক্রিয়া, যার মাধ্যমে আপনি ডেটা সংগ্রহ করেন, সেটাকে প্রক্রিয়াকরণ করেন এবং অবশেষে রিপোর্ট বা ড্যাশবোর্ড তৈরির জন্য লোড করেন।</a:t>
            </a:r>
          </a:p>
          <a:p>
            <a:pPr algn="just">
              <a:lnSpc>
                <a:spcPts val="5797"/>
              </a:lnSpc>
            </a:pPr>
            <a:endParaRPr lang="en-US" sz="4141">
              <a:solidFill>
                <a:srgbClr val="231F20"/>
              </a:solidFill>
              <a:latin typeface="Times New Roman"/>
              <a:ea typeface="Times New Roman"/>
              <a:cs typeface="Times New Roman"/>
              <a:sym typeface="Times New Roman"/>
            </a:endParaRPr>
          </a:p>
        </p:txBody>
      </p:sp>
      <p:sp>
        <p:nvSpPr>
          <p:cNvPr id="14" name="TextBox 14"/>
          <p:cNvSpPr txBox="1"/>
          <p:nvPr/>
        </p:nvSpPr>
        <p:spPr>
          <a:xfrm>
            <a:off x="1028700" y="4887610"/>
            <a:ext cx="16542533" cy="4457284"/>
          </a:xfrm>
          <a:prstGeom prst="rect">
            <a:avLst/>
          </a:prstGeom>
        </p:spPr>
        <p:txBody>
          <a:bodyPr lIns="0" tIns="0" rIns="0" bIns="0" rtlCol="0" anchor="t">
            <a:spAutoFit/>
          </a:bodyPr>
          <a:lstStyle/>
          <a:p>
            <a:pPr algn="just">
              <a:lnSpc>
                <a:spcPts val="5797"/>
              </a:lnSpc>
            </a:pPr>
            <a:r>
              <a:rPr lang="en-US" sz="4141" b="1">
                <a:solidFill>
                  <a:srgbClr val="231F20"/>
                </a:solidFill>
                <a:latin typeface="Times New Roman Bold"/>
                <a:ea typeface="Times New Roman Bold"/>
                <a:cs typeface="Times New Roman Bold"/>
                <a:sym typeface="Times New Roman Bold"/>
              </a:rPr>
              <a:t>ETL কেন দরকার?</a:t>
            </a:r>
          </a:p>
          <a:p>
            <a:pPr algn="just">
              <a:lnSpc>
                <a:spcPts val="5797"/>
              </a:lnSpc>
            </a:pPr>
            <a:r>
              <a:rPr lang="en-US" sz="4141">
                <a:solidFill>
                  <a:srgbClr val="231F20"/>
                </a:solidFill>
                <a:latin typeface="Times New Roman"/>
                <a:ea typeface="Times New Roman"/>
                <a:cs typeface="Times New Roman"/>
                <a:sym typeface="Times New Roman"/>
              </a:rPr>
              <a:t>কারণ raw ডেটা সাধারণত analysis-এর জন্য উপযুক্ত থাকে না।</a:t>
            </a:r>
          </a:p>
          <a:p>
            <a:pPr algn="just">
              <a:lnSpc>
                <a:spcPts val="5797"/>
              </a:lnSpc>
            </a:pPr>
            <a:r>
              <a:rPr lang="en-US" sz="4141">
                <a:solidFill>
                  <a:srgbClr val="231F20"/>
                </a:solidFill>
                <a:latin typeface="Times New Roman"/>
                <a:ea typeface="Times New Roman"/>
                <a:cs typeface="Times New Roman"/>
                <a:sym typeface="Times New Roman"/>
              </a:rPr>
              <a:t> Power BI-র ETL process ব্যবহার করে আপনি সেই ডেটাকে:</a:t>
            </a:r>
          </a:p>
          <a:p>
            <a:pPr marL="894126" lvl="1" indent="-447063" algn="just">
              <a:lnSpc>
                <a:spcPts val="5797"/>
              </a:lnSpc>
              <a:buFont typeface="Arial"/>
              <a:buChar char="•"/>
            </a:pPr>
            <a:r>
              <a:rPr lang="en-US" sz="4141">
                <a:solidFill>
                  <a:srgbClr val="231F20"/>
                </a:solidFill>
                <a:latin typeface="Times New Roman"/>
                <a:ea typeface="Times New Roman"/>
                <a:cs typeface="Times New Roman"/>
                <a:sym typeface="Times New Roman"/>
              </a:rPr>
              <a:t>পরিষ্কার করতে পারেন</a:t>
            </a:r>
          </a:p>
          <a:p>
            <a:pPr marL="894126" lvl="1" indent="-447063" algn="just">
              <a:lnSpc>
                <a:spcPts val="5797"/>
              </a:lnSpc>
              <a:buFont typeface="Arial"/>
              <a:buChar char="•"/>
            </a:pPr>
            <a:r>
              <a:rPr lang="en-US" sz="4141">
                <a:solidFill>
                  <a:srgbClr val="231F20"/>
                </a:solidFill>
                <a:latin typeface="Times New Roman"/>
                <a:ea typeface="Times New Roman"/>
                <a:cs typeface="Times New Roman"/>
                <a:sym typeface="Times New Roman"/>
              </a:rPr>
              <a:t>ইচ্ছেমত গঠন করতে পারেন</a:t>
            </a:r>
          </a:p>
          <a:p>
            <a:pPr marL="894126" lvl="1" indent="-447063" algn="just">
              <a:lnSpc>
                <a:spcPts val="5797"/>
              </a:lnSpc>
              <a:buFont typeface="Arial"/>
              <a:buChar char="•"/>
            </a:pPr>
            <a:r>
              <a:rPr lang="en-US" sz="4141">
                <a:solidFill>
                  <a:srgbClr val="231F20"/>
                </a:solidFill>
                <a:latin typeface="Times New Roman"/>
                <a:ea typeface="Times New Roman"/>
                <a:cs typeface="Times New Roman"/>
                <a:sym typeface="Times New Roman"/>
              </a:rPr>
              <a:t>Visual-এর জন্য প্রস্তুত করতে পারেন</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D034"/>
        </a:solidFill>
        <a:effectLst/>
      </p:bgPr>
    </p:bg>
    <p:spTree>
      <p:nvGrpSpPr>
        <p:cNvPr id="1" name=""/>
        <p:cNvGrpSpPr/>
        <p:nvPr/>
      </p:nvGrpSpPr>
      <p:grpSpPr>
        <a:xfrm>
          <a:off x="0" y="0"/>
          <a:ext cx="0" cy="0"/>
          <a:chOff x="0" y="0"/>
          <a:chExt cx="0" cy="0"/>
        </a:xfrm>
      </p:grpSpPr>
      <p:grpSp>
        <p:nvGrpSpPr>
          <p:cNvPr id="2" name="Group 2"/>
          <p:cNvGrpSpPr/>
          <p:nvPr/>
        </p:nvGrpSpPr>
        <p:grpSpPr>
          <a:xfrm rot="-4254761">
            <a:off x="11934325" y="4785652"/>
            <a:ext cx="9609403" cy="9594028"/>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000000"/>
            </a:solidFill>
          </p:spPr>
        </p:sp>
      </p:grpSp>
      <p:grpSp>
        <p:nvGrpSpPr>
          <p:cNvPr id="4" name="Group 4"/>
          <p:cNvGrpSpPr/>
          <p:nvPr/>
        </p:nvGrpSpPr>
        <p:grpSpPr>
          <a:xfrm>
            <a:off x="-90088" y="0"/>
            <a:ext cx="18468177" cy="704850"/>
            <a:chOff x="0" y="0"/>
            <a:chExt cx="6186311" cy="236105"/>
          </a:xfrm>
        </p:grpSpPr>
        <p:sp>
          <p:nvSpPr>
            <p:cNvPr id="5" name="Freeform 5"/>
            <p:cNvSpPr/>
            <p:nvPr/>
          </p:nvSpPr>
          <p:spPr>
            <a:xfrm>
              <a:off x="0" y="0"/>
              <a:ext cx="6186311" cy="236105"/>
            </a:xfrm>
            <a:custGeom>
              <a:avLst/>
              <a:gdLst/>
              <a:ahLst/>
              <a:cxnLst/>
              <a:rect l="l" t="t" r="r" b="b"/>
              <a:pathLst>
                <a:path w="6186311" h="236105">
                  <a:moveTo>
                    <a:pt x="0" y="0"/>
                  </a:moveTo>
                  <a:lnTo>
                    <a:pt x="6186311" y="0"/>
                  </a:lnTo>
                  <a:lnTo>
                    <a:pt x="6186311" y="236105"/>
                  </a:lnTo>
                  <a:lnTo>
                    <a:pt x="0" y="236105"/>
                  </a:lnTo>
                  <a:close/>
                </a:path>
              </a:pathLst>
            </a:custGeom>
            <a:solidFill>
              <a:srgbClr val="000000">
                <a:alpha val="0"/>
              </a:srgbClr>
            </a:solidFill>
          </p:spPr>
        </p:sp>
      </p:grpSp>
      <p:grpSp>
        <p:nvGrpSpPr>
          <p:cNvPr id="6" name="Group 6"/>
          <p:cNvGrpSpPr/>
          <p:nvPr/>
        </p:nvGrpSpPr>
        <p:grpSpPr>
          <a:xfrm>
            <a:off x="15393247" y="175798"/>
            <a:ext cx="2691559" cy="1058103"/>
            <a:chOff x="0" y="0"/>
            <a:chExt cx="3588745" cy="1410805"/>
          </a:xfrm>
        </p:grpSpPr>
        <p:sp>
          <p:nvSpPr>
            <p:cNvPr id="7" name="Freeform 7"/>
            <p:cNvSpPr/>
            <p:nvPr/>
          </p:nvSpPr>
          <p:spPr>
            <a:xfrm>
              <a:off x="0" y="229781"/>
              <a:ext cx="3588745" cy="1181023"/>
            </a:xfrm>
            <a:custGeom>
              <a:avLst/>
              <a:gdLst/>
              <a:ahLst/>
              <a:cxnLst/>
              <a:rect l="l" t="t" r="r" b="b"/>
              <a:pathLst>
                <a:path w="3588745" h="1181023">
                  <a:moveTo>
                    <a:pt x="0" y="0"/>
                  </a:moveTo>
                  <a:lnTo>
                    <a:pt x="3588745" y="0"/>
                  </a:lnTo>
                  <a:lnTo>
                    <a:pt x="3588745" y="1181024"/>
                  </a:lnTo>
                  <a:lnTo>
                    <a:pt x="0" y="11810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sp>
          <p:nvSpPr>
            <p:cNvPr id="8" name="Freeform 8"/>
            <p:cNvSpPr/>
            <p:nvPr/>
          </p:nvSpPr>
          <p:spPr>
            <a:xfrm rot="1026145">
              <a:off x="91448" y="158156"/>
              <a:ext cx="1108071" cy="215972"/>
            </a:xfrm>
            <a:custGeom>
              <a:avLst/>
              <a:gdLst/>
              <a:ahLst/>
              <a:cxnLst/>
              <a:rect l="l" t="t" r="r" b="b"/>
              <a:pathLst>
                <a:path w="1108071" h="215972">
                  <a:moveTo>
                    <a:pt x="0" y="0"/>
                  </a:moveTo>
                  <a:lnTo>
                    <a:pt x="1108071" y="0"/>
                  </a:lnTo>
                  <a:lnTo>
                    <a:pt x="1108071" y="215972"/>
                  </a:lnTo>
                  <a:lnTo>
                    <a:pt x="0" y="215972"/>
                  </a:lnTo>
                  <a:lnTo>
                    <a:pt x="0" y="0"/>
                  </a:lnTo>
                  <a:close/>
                </a:path>
              </a:pathLst>
            </a:custGeom>
            <a:blipFill>
              <a:blip r:embed="rId4"/>
              <a:stretch>
                <a:fillRect t="-4256" b="-4256"/>
              </a:stretch>
            </a:blipFill>
          </p:spPr>
        </p:sp>
      </p:grpSp>
      <p:sp>
        <p:nvSpPr>
          <p:cNvPr id="9" name="TextBox 9"/>
          <p:cNvSpPr txBox="1"/>
          <p:nvPr/>
        </p:nvSpPr>
        <p:spPr>
          <a:xfrm>
            <a:off x="126057" y="476250"/>
            <a:ext cx="12221787" cy="1117410"/>
          </a:xfrm>
          <a:prstGeom prst="rect">
            <a:avLst/>
          </a:prstGeom>
        </p:spPr>
        <p:txBody>
          <a:bodyPr lIns="0" tIns="0" rIns="0" bIns="0" rtlCol="0" anchor="t">
            <a:spAutoFit/>
          </a:bodyPr>
          <a:lstStyle/>
          <a:p>
            <a:pPr algn="ctr">
              <a:lnSpc>
                <a:spcPts val="8205"/>
              </a:lnSpc>
            </a:pPr>
            <a:r>
              <a:rPr lang="en-US" sz="5861" b="1">
                <a:solidFill>
                  <a:srgbClr val="000000"/>
                </a:solidFill>
                <a:latin typeface="Times New Roman Bold"/>
                <a:ea typeface="Times New Roman Bold"/>
                <a:cs typeface="Times New Roman Bold"/>
                <a:sym typeface="Times New Roman Bold"/>
              </a:rPr>
              <a:t>Power BI-তে ETL কীভাবে কাজ করে?</a:t>
            </a:r>
          </a:p>
        </p:txBody>
      </p:sp>
      <p:sp>
        <p:nvSpPr>
          <p:cNvPr id="10" name="TextBox 10"/>
          <p:cNvSpPr txBox="1"/>
          <p:nvPr/>
        </p:nvSpPr>
        <p:spPr>
          <a:xfrm>
            <a:off x="676502" y="1460310"/>
            <a:ext cx="16939648" cy="8944260"/>
          </a:xfrm>
          <a:prstGeom prst="rect">
            <a:avLst/>
          </a:prstGeom>
        </p:spPr>
        <p:txBody>
          <a:bodyPr lIns="0" tIns="0" rIns="0" bIns="0" rtlCol="0" anchor="t">
            <a:spAutoFit/>
          </a:bodyPr>
          <a:lstStyle/>
          <a:p>
            <a:pPr algn="just">
              <a:lnSpc>
                <a:spcPts val="4709"/>
              </a:lnSpc>
            </a:pPr>
            <a:r>
              <a:rPr lang="en-US" sz="3363" b="1">
                <a:solidFill>
                  <a:srgbClr val="231F20"/>
                </a:solidFill>
                <a:latin typeface="Times New Roman Bold"/>
                <a:ea typeface="Times New Roman Bold"/>
                <a:cs typeface="Times New Roman Bold"/>
                <a:sym typeface="Times New Roman Bold"/>
              </a:rPr>
              <a:t>1. Extract (ডেটা আনা)</a:t>
            </a:r>
          </a:p>
          <a:p>
            <a:pPr marL="691172" lvl="1" indent="-345586" algn="just">
              <a:lnSpc>
                <a:spcPts val="4481"/>
              </a:lnSpc>
              <a:buFont typeface="Arial"/>
              <a:buChar char="•"/>
            </a:pPr>
            <a:r>
              <a:rPr lang="en-US" sz="3201">
                <a:solidFill>
                  <a:srgbClr val="231F20"/>
                </a:solidFill>
                <a:latin typeface="Times New Roman"/>
                <a:ea typeface="Times New Roman"/>
                <a:cs typeface="Times New Roman"/>
                <a:sym typeface="Times New Roman"/>
              </a:rPr>
              <a:t>Power BI বিভিন্ন সোর্স (Excel, SQL, Web, Google Sheets ইত্যাদি) থেকে ডেটা ইমপোর্ট করতে পারে। এটাকেই বলে "Extract" — ডেটা কোথাও থেকে টেনে আনা।</a:t>
            </a:r>
          </a:p>
          <a:p>
            <a:pPr algn="just">
              <a:lnSpc>
                <a:spcPts val="4481"/>
              </a:lnSpc>
            </a:pPr>
            <a:endParaRPr lang="en-US" sz="3201">
              <a:solidFill>
                <a:srgbClr val="231F20"/>
              </a:solidFill>
              <a:latin typeface="Times New Roman"/>
              <a:ea typeface="Times New Roman"/>
              <a:cs typeface="Times New Roman"/>
              <a:sym typeface="Times New Roman"/>
            </a:endParaRPr>
          </a:p>
          <a:p>
            <a:pPr algn="just">
              <a:lnSpc>
                <a:spcPts val="4709"/>
              </a:lnSpc>
            </a:pPr>
            <a:r>
              <a:rPr lang="en-US" sz="3363" b="1">
                <a:solidFill>
                  <a:srgbClr val="231F20"/>
                </a:solidFill>
                <a:latin typeface="Times New Roman Bold"/>
                <a:ea typeface="Times New Roman Bold"/>
                <a:cs typeface="Times New Roman Bold"/>
                <a:sym typeface="Times New Roman Bold"/>
              </a:rPr>
              <a:t>2. Transform (ডেটা পরিস্কার ও পরিবর্তন)</a:t>
            </a:r>
          </a:p>
          <a:p>
            <a:pPr algn="just">
              <a:lnSpc>
                <a:spcPts val="4140"/>
              </a:lnSpc>
            </a:pPr>
            <a:r>
              <a:rPr lang="en-US" sz="2957">
                <a:solidFill>
                  <a:srgbClr val="231F20"/>
                </a:solidFill>
                <a:latin typeface="Times New Roman"/>
                <a:ea typeface="Times New Roman"/>
                <a:cs typeface="Times New Roman"/>
                <a:sym typeface="Times New Roman"/>
              </a:rPr>
              <a:t>এই ধাপে  Power Query Editor ব্যবহার করে ডেটাকে:</a:t>
            </a:r>
          </a:p>
          <a:p>
            <a:pPr marL="638564" lvl="1" indent="-319282" algn="just">
              <a:lnSpc>
                <a:spcPts val="4140"/>
              </a:lnSpc>
              <a:buFont typeface="Arial"/>
              <a:buChar char="•"/>
            </a:pPr>
            <a:r>
              <a:rPr lang="en-US" sz="2957">
                <a:solidFill>
                  <a:srgbClr val="231F20"/>
                </a:solidFill>
                <a:latin typeface="Times New Roman"/>
                <a:ea typeface="Times New Roman"/>
                <a:cs typeface="Times New Roman"/>
                <a:sym typeface="Times New Roman"/>
              </a:rPr>
              <a:t>Clean করেন (null value বাদ দেন, ভুল spelling ঠিক করে)</a:t>
            </a:r>
          </a:p>
          <a:p>
            <a:pPr marL="638564" lvl="1" indent="-319282" algn="just">
              <a:lnSpc>
                <a:spcPts val="4140"/>
              </a:lnSpc>
              <a:buFont typeface="Arial"/>
              <a:buChar char="•"/>
            </a:pPr>
            <a:r>
              <a:rPr lang="en-US" sz="2957">
                <a:solidFill>
                  <a:srgbClr val="231F20"/>
                </a:solidFill>
                <a:latin typeface="Times New Roman"/>
                <a:ea typeface="Times New Roman"/>
                <a:cs typeface="Times New Roman"/>
                <a:sym typeface="Times New Roman"/>
              </a:rPr>
              <a:t>Format করে (text → number, date ঠিক করা)</a:t>
            </a:r>
          </a:p>
          <a:p>
            <a:pPr marL="638564" lvl="1" indent="-319282" algn="just">
              <a:lnSpc>
                <a:spcPts val="4140"/>
              </a:lnSpc>
              <a:buFont typeface="Arial"/>
              <a:buChar char="•"/>
            </a:pPr>
            <a:r>
              <a:rPr lang="en-US" sz="2957">
                <a:solidFill>
                  <a:srgbClr val="231F20"/>
                </a:solidFill>
                <a:latin typeface="Times New Roman"/>
                <a:ea typeface="Times New Roman"/>
                <a:cs typeface="Times New Roman"/>
                <a:sym typeface="Times New Roman"/>
              </a:rPr>
              <a:t>Merge / Split করে</a:t>
            </a:r>
          </a:p>
          <a:p>
            <a:pPr marL="638564" lvl="1" indent="-319282" algn="just">
              <a:lnSpc>
                <a:spcPts val="4140"/>
              </a:lnSpc>
              <a:buFont typeface="Arial"/>
              <a:buChar char="•"/>
            </a:pPr>
            <a:r>
              <a:rPr lang="en-US" sz="2957">
                <a:solidFill>
                  <a:srgbClr val="231F20"/>
                </a:solidFill>
                <a:latin typeface="Times New Roman"/>
                <a:ea typeface="Times New Roman"/>
                <a:cs typeface="Times New Roman"/>
                <a:sym typeface="Times New Roman"/>
              </a:rPr>
              <a:t>Calculated column তৈরি করে </a:t>
            </a:r>
          </a:p>
          <a:p>
            <a:pPr marL="638564" lvl="1" indent="-319282" algn="just">
              <a:lnSpc>
                <a:spcPts val="4140"/>
              </a:lnSpc>
              <a:buFont typeface="Arial"/>
              <a:buChar char="•"/>
            </a:pPr>
            <a:r>
              <a:rPr lang="en-US" sz="2957">
                <a:solidFill>
                  <a:srgbClr val="231F20"/>
                </a:solidFill>
                <a:latin typeface="Times New Roman"/>
                <a:ea typeface="Times New Roman"/>
                <a:cs typeface="Times New Roman"/>
                <a:sym typeface="Times New Roman"/>
              </a:rPr>
              <a:t>অর্থাৎ এই ধাপেই ডেটাকে analysis-এর উপযোগী করে তোলে।</a:t>
            </a:r>
          </a:p>
          <a:p>
            <a:pPr algn="just">
              <a:lnSpc>
                <a:spcPts val="4140"/>
              </a:lnSpc>
            </a:pPr>
            <a:endParaRPr lang="en-US" sz="2957">
              <a:solidFill>
                <a:srgbClr val="231F20"/>
              </a:solidFill>
              <a:latin typeface="Times New Roman"/>
              <a:ea typeface="Times New Roman"/>
              <a:cs typeface="Times New Roman"/>
              <a:sym typeface="Times New Roman"/>
            </a:endParaRPr>
          </a:p>
          <a:p>
            <a:pPr algn="just">
              <a:lnSpc>
                <a:spcPts val="4709"/>
              </a:lnSpc>
            </a:pPr>
            <a:r>
              <a:rPr lang="en-US" sz="3363" b="1">
                <a:solidFill>
                  <a:srgbClr val="231F20"/>
                </a:solidFill>
                <a:latin typeface="Times New Roman Bold"/>
                <a:ea typeface="Times New Roman Bold"/>
                <a:cs typeface="Times New Roman Bold"/>
                <a:sym typeface="Times New Roman Bold"/>
              </a:rPr>
              <a:t>3. Load (লোড করা)</a:t>
            </a:r>
          </a:p>
          <a:p>
            <a:pPr marL="726243" lvl="1" indent="-363122" algn="just">
              <a:lnSpc>
                <a:spcPts val="4709"/>
              </a:lnSpc>
              <a:buFont typeface="Arial"/>
              <a:buChar char="•"/>
            </a:pPr>
            <a:r>
              <a:rPr lang="en-US" sz="3363">
                <a:solidFill>
                  <a:srgbClr val="231F20"/>
                </a:solidFill>
                <a:latin typeface="Times New Roman"/>
                <a:ea typeface="Times New Roman"/>
                <a:cs typeface="Times New Roman"/>
                <a:sym typeface="Times New Roman"/>
              </a:rPr>
              <a:t>Transform করার পর সেই ডেটা Power BI-এর মেইন model-এ লোড করেন। এরপর visual তৈরি করতে পারেন, DAX দিয়ে measure লিখতে পারেন।</a:t>
            </a:r>
          </a:p>
          <a:p>
            <a:pPr algn="just">
              <a:lnSpc>
                <a:spcPts val="4709"/>
              </a:lnSpc>
            </a:pPr>
            <a:endParaRPr lang="en-US" sz="3363">
              <a:solidFill>
                <a:srgbClr val="231F20"/>
              </a:solidFill>
              <a:latin typeface="Times New Roman"/>
              <a:ea typeface="Times New Roman"/>
              <a:cs typeface="Times New Roman"/>
              <a:sym typeface="Times New Roman"/>
            </a:endParaRPr>
          </a:p>
        </p:txBody>
      </p:sp>
      <p:grpSp>
        <p:nvGrpSpPr>
          <p:cNvPr id="11" name="Group 11"/>
          <p:cNvGrpSpPr/>
          <p:nvPr/>
        </p:nvGrpSpPr>
        <p:grpSpPr>
          <a:xfrm rot="-10800000">
            <a:off x="-2068102" y="7493670"/>
            <a:ext cx="3767019" cy="7513339"/>
            <a:chOff x="0" y="0"/>
            <a:chExt cx="5022691" cy="10017785"/>
          </a:xfrm>
        </p:grpSpPr>
        <p:sp>
          <p:nvSpPr>
            <p:cNvPr id="12" name="Freeform 12"/>
            <p:cNvSpPr/>
            <p:nvPr/>
          </p:nvSpPr>
          <p:spPr>
            <a:xfrm rot="-10800000">
              <a:off x="0" y="0"/>
              <a:ext cx="5022691" cy="5022691"/>
            </a:xfrm>
            <a:custGeom>
              <a:avLst/>
              <a:gdLst/>
              <a:ahLst/>
              <a:cxnLst/>
              <a:rect l="l" t="t" r="r" b="b"/>
              <a:pathLst>
                <a:path w="5022691" h="5022691">
                  <a:moveTo>
                    <a:pt x="0" y="0"/>
                  </a:moveTo>
                  <a:lnTo>
                    <a:pt x="5022691" y="0"/>
                  </a:lnTo>
                  <a:lnTo>
                    <a:pt x="5022691" y="5022691"/>
                  </a:lnTo>
                  <a:lnTo>
                    <a:pt x="0" y="50226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10800000" flipV="1">
              <a:off x="0" y="4995093"/>
              <a:ext cx="5022691" cy="5022691"/>
            </a:xfrm>
            <a:custGeom>
              <a:avLst/>
              <a:gdLst/>
              <a:ahLst/>
              <a:cxnLst/>
              <a:rect l="l" t="t" r="r" b="b"/>
              <a:pathLst>
                <a:path w="5022691" h="5022691">
                  <a:moveTo>
                    <a:pt x="0" y="5022692"/>
                  </a:moveTo>
                  <a:lnTo>
                    <a:pt x="5022691" y="5022692"/>
                  </a:lnTo>
                  <a:lnTo>
                    <a:pt x="5022691" y="0"/>
                  </a:lnTo>
                  <a:lnTo>
                    <a:pt x="0" y="0"/>
                  </a:lnTo>
                  <a:lnTo>
                    <a:pt x="0" y="5022692"/>
                  </a:lnTo>
                  <a:close/>
                </a:path>
              </a:pathLst>
            </a:custGeom>
            <a:blipFill>
              <a:blip r:embed="rId5">
                <a:extLst>
                  <a:ext uri="{96DAC541-7B7A-43D3-8B79-37D633B846F1}">
                    <asvg:svgBlip xmlns:asvg="http://schemas.microsoft.com/office/drawing/2016/SVG/main" r:embed="rId6"/>
                  </a:ext>
                </a:extLst>
              </a:blip>
              <a:stretch>
                <a:fillRect/>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590</Words>
  <Application>Microsoft Office PowerPoint</Application>
  <PresentationFormat>Custom</PresentationFormat>
  <Paragraphs>64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Calibri</vt:lpstr>
      <vt:lpstr>Times New Roman Bold</vt:lpstr>
      <vt:lpstr>Times New Roman</vt:lpstr>
      <vt:lpstr>Arial</vt:lpstr>
      <vt:lpstr>Canva Sans</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dc:title>
  <cp:lastModifiedBy>Sumiya Hime</cp:lastModifiedBy>
  <cp:revision>2</cp:revision>
  <dcterms:created xsi:type="dcterms:W3CDTF">2006-08-16T00:00:00Z</dcterms:created>
  <dcterms:modified xsi:type="dcterms:W3CDTF">2025-06-16T17:05:40Z</dcterms:modified>
  <dc:identifier>DAGqgWtHOy8</dc:identifier>
</cp:coreProperties>
</file>